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380" r:id="rId3"/>
    <p:sldId id="381" r:id="rId4"/>
    <p:sldId id="382" r:id="rId5"/>
    <p:sldId id="383" r:id="rId6"/>
    <p:sldId id="384" r:id="rId7"/>
    <p:sldId id="385" r:id="rId8"/>
    <p:sldId id="387" r:id="rId9"/>
    <p:sldId id="389" r:id="rId10"/>
    <p:sldId id="388" r:id="rId11"/>
    <p:sldId id="350" r:id="rId12"/>
    <p:sldId id="351" r:id="rId13"/>
    <p:sldId id="348" r:id="rId14"/>
    <p:sldId id="340" r:id="rId15"/>
    <p:sldId id="341" r:id="rId16"/>
    <p:sldId id="342" r:id="rId17"/>
    <p:sldId id="343" r:id="rId18"/>
    <p:sldId id="344" r:id="rId19"/>
    <p:sldId id="346" r:id="rId20"/>
    <p:sldId id="345" r:id="rId21"/>
    <p:sldId id="330" r:id="rId22"/>
    <p:sldId id="331" r:id="rId23"/>
    <p:sldId id="260" r:id="rId24"/>
    <p:sldId id="261" r:id="rId25"/>
    <p:sldId id="262" r:id="rId26"/>
    <p:sldId id="338" r:id="rId27"/>
    <p:sldId id="333" r:id="rId28"/>
    <p:sldId id="334" r:id="rId29"/>
    <p:sldId id="335" r:id="rId30"/>
    <p:sldId id="336" r:id="rId31"/>
    <p:sldId id="265" r:id="rId32"/>
    <p:sldId id="266" r:id="rId33"/>
    <p:sldId id="272" r:id="rId34"/>
    <p:sldId id="273" r:id="rId35"/>
    <p:sldId id="274" r:id="rId36"/>
    <p:sldId id="275" r:id="rId37"/>
    <p:sldId id="276" r:id="rId38"/>
    <p:sldId id="277" r:id="rId39"/>
    <p:sldId id="278" r:id="rId40"/>
    <p:sldId id="280" r:id="rId41"/>
    <p:sldId id="286" r:id="rId42"/>
    <p:sldId id="287" r:id="rId43"/>
    <p:sldId id="288" r:id="rId44"/>
    <p:sldId id="289" r:id="rId45"/>
    <p:sldId id="290" r:id="rId46"/>
    <p:sldId id="291"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9" r:id="rId69"/>
    <p:sldId id="320" r:id="rId70"/>
    <p:sldId id="321" r:id="rId71"/>
    <p:sldId id="322" r:id="rId72"/>
    <p:sldId id="323" r:id="rId73"/>
    <p:sldId id="324" r:id="rId74"/>
    <p:sldId id="325" r:id="rId75"/>
    <p:sldId id="347" r:id="rId76"/>
    <p:sldId id="332" r:id="rId77"/>
    <p:sldId id="339" r:id="rId7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4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50EEB-C113-40C6-9261-C7628E0DC1D0}" type="datetimeFigureOut">
              <a:rPr kumimoji="1" lang="ja-JP" altLang="en-US" smtClean="0"/>
              <a:pPr/>
              <a:t>2015/2/26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0E39C-95DD-4B30-88DB-3F8E5D119C98}" type="slidenum">
              <a:rPr kumimoji="1" lang="ja-JP" altLang="en-US" smtClean="0"/>
              <a:pPr/>
              <a:t>&lt;#&gt;</a:t>
            </a:fld>
            <a:endParaRPr kumimoji="1" lang="ja-JP" altLang="en-US"/>
          </a:p>
        </p:txBody>
      </p:sp>
    </p:spTree>
    <p:extLst>
      <p:ext uri="{BB962C8B-B14F-4D97-AF65-F5344CB8AC3E}">
        <p14:creationId xmlns:p14="http://schemas.microsoft.com/office/powerpoint/2010/main" xmlns="" val="12904000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1</a:t>
            </a:fld>
            <a:endParaRPr kumimoji="1" lang="ja-JP" altLang="en-US"/>
          </a:p>
        </p:txBody>
      </p:sp>
    </p:spTree>
    <p:extLst>
      <p:ext uri="{BB962C8B-B14F-4D97-AF65-F5344CB8AC3E}">
        <p14:creationId xmlns:p14="http://schemas.microsoft.com/office/powerpoint/2010/main" xmlns="" val="318262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14</a:t>
            </a:fld>
            <a:endParaRPr kumimoji="1" lang="ja-JP" altLang="en-US"/>
          </a:p>
        </p:txBody>
      </p:sp>
    </p:spTree>
    <p:extLst>
      <p:ext uri="{BB962C8B-B14F-4D97-AF65-F5344CB8AC3E}">
        <p14:creationId xmlns:p14="http://schemas.microsoft.com/office/powerpoint/2010/main" xmlns="" val="1275981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15</a:t>
            </a:fld>
            <a:endParaRPr kumimoji="1" lang="ja-JP" altLang="en-US"/>
          </a:p>
        </p:txBody>
      </p:sp>
    </p:spTree>
    <p:extLst>
      <p:ext uri="{BB962C8B-B14F-4D97-AF65-F5344CB8AC3E}">
        <p14:creationId xmlns:p14="http://schemas.microsoft.com/office/powerpoint/2010/main" xmlns="" val="2830115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16</a:t>
            </a:fld>
            <a:endParaRPr kumimoji="1" lang="ja-JP" altLang="en-US"/>
          </a:p>
        </p:txBody>
      </p:sp>
    </p:spTree>
    <p:extLst>
      <p:ext uri="{BB962C8B-B14F-4D97-AF65-F5344CB8AC3E}">
        <p14:creationId xmlns:p14="http://schemas.microsoft.com/office/powerpoint/2010/main" xmlns="" val="2181474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17</a:t>
            </a:fld>
            <a:endParaRPr kumimoji="1" lang="ja-JP" altLang="en-US"/>
          </a:p>
        </p:txBody>
      </p:sp>
    </p:spTree>
    <p:extLst>
      <p:ext uri="{BB962C8B-B14F-4D97-AF65-F5344CB8AC3E}">
        <p14:creationId xmlns:p14="http://schemas.microsoft.com/office/powerpoint/2010/main" xmlns="" val="633013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18</a:t>
            </a:fld>
            <a:endParaRPr kumimoji="1" lang="ja-JP" altLang="en-US"/>
          </a:p>
        </p:txBody>
      </p:sp>
    </p:spTree>
    <p:extLst>
      <p:ext uri="{BB962C8B-B14F-4D97-AF65-F5344CB8AC3E}">
        <p14:creationId xmlns:p14="http://schemas.microsoft.com/office/powerpoint/2010/main" xmlns="" val="1205662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19</a:t>
            </a:fld>
            <a:endParaRPr kumimoji="1" lang="ja-JP" altLang="en-US"/>
          </a:p>
        </p:txBody>
      </p:sp>
    </p:spTree>
    <p:extLst>
      <p:ext uri="{BB962C8B-B14F-4D97-AF65-F5344CB8AC3E}">
        <p14:creationId xmlns:p14="http://schemas.microsoft.com/office/powerpoint/2010/main" xmlns="" val="106610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20</a:t>
            </a:fld>
            <a:endParaRPr kumimoji="1" lang="ja-JP" altLang="en-US"/>
          </a:p>
        </p:txBody>
      </p:sp>
    </p:spTree>
    <p:extLst>
      <p:ext uri="{BB962C8B-B14F-4D97-AF65-F5344CB8AC3E}">
        <p14:creationId xmlns:p14="http://schemas.microsoft.com/office/powerpoint/2010/main" xmlns="" val="3008270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21</a:t>
            </a:fld>
            <a:endParaRPr kumimoji="1" lang="ja-JP" altLang="en-US"/>
          </a:p>
        </p:txBody>
      </p:sp>
    </p:spTree>
    <p:extLst>
      <p:ext uri="{BB962C8B-B14F-4D97-AF65-F5344CB8AC3E}">
        <p14:creationId xmlns:p14="http://schemas.microsoft.com/office/powerpoint/2010/main" xmlns="" val="2359817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22</a:t>
            </a:fld>
            <a:endParaRPr kumimoji="1" lang="ja-JP" altLang="en-US"/>
          </a:p>
        </p:txBody>
      </p:sp>
    </p:spTree>
    <p:extLst>
      <p:ext uri="{BB962C8B-B14F-4D97-AF65-F5344CB8AC3E}">
        <p14:creationId xmlns:p14="http://schemas.microsoft.com/office/powerpoint/2010/main" xmlns="" val="690551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23</a:t>
            </a:fld>
            <a:endParaRPr kumimoji="1" lang="ja-JP" altLang="en-US"/>
          </a:p>
        </p:txBody>
      </p:sp>
    </p:spTree>
    <p:extLst>
      <p:ext uri="{BB962C8B-B14F-4D97-AF65-F5344CB8AC3E}">
        <p14:creationId xmlns:p14="http://schemas.microsoft.com/office/powerpoint/2010/main" xmlns="" val="616075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24</a:t>
            </a:fld>
            <a:endParaRPr kumimoji="1" lang="ja-JP" altLang="en-US"/>
          </a:p>
        </p:txBody>
      </p:sp>
    </p:spTree>
    <p:extLst>
      <p:ext uri="{BB962C8B-B14F-4D97-AF65-F5344CB8AC3E}">
        <p14:creationId xmlns:p14="http://schemas.microsoft.com/office/powerpoint/2010/main" xmlns="" val="208220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25</a:t>
            </a:fld>
            <a:endParaRPr kumimoji="1" lang="ja-JP" altLang="en-US"/>
          </a:p>
        </p:txBody>
      </p:sp>
    </p:spTree>
    <p:extLst>
      <p:ext uri="{BB962C8B-B14F-4D97-AF65-F5344CB8AC3E}">
        <p14:creationId xmlns:p14="http://schemas.microsoft.com/office/powerpoint/2010/main" xmlns="" val="3661107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26</a:t>
            </a:fld>
            <a:endParaRPr kumimoji="1" lang="ja-JP" altLang="en-US"/>
          </a:p>
        </p:txBody>
      </p:sp>
    </p:spTree>
    <p:extLst>
      <p:ext uri="{BB962C8B-B14F-4D97-AF65-F5344CB8AC3E}">
        <p14:creationId xmlns:p14="http://schemas.microsoft.com/office/powerpoint/2010/main" xmlns="" val="693461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95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495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29B06D-7BDB-418F-AE72-4030AE98CDCF}" type="slidenum">
              <a:rPr lang="ja-JP" altLang="en-US" smtClean="0">
                <a:latin typeface="Arial" pitchFamily="34" charset="0"/>
              </a:rPr>
              <a:pPr/>
              <a:t>27</a:t>
            </a:fld>
            <a:endParaRPr lang="ja-JP" altLang="en-US" smtClean="0">
              <a:latin typeface="Arial" pitchFamily="34" charset="0"/>
            </a:endParaRPr>
          </a:p>
        </p:txBody>
      </p:sp>
    </p:spTree>
    <p:extLst>
      <p:ext uri="{BB962C8B-B14F-4D97-AF65-F5344CB8AC3E}">
        <p14:creationId xmlns:p14="http://schemas.microsoft.com/office/powerpoint/2010/main" xmlns="" val="3612490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05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7F75AD-FE17-4214-A941-AF60EF5517FE}" type="slidenum">
              <a:rPr lang="ja-JP" altLang="en-US" smtClean="0">
                <a:latin typeface="Arial" pitchFamily="34" charset="0"/>
              </a:rPr>
              <a:pPr/>
              <a:t>28</a:t>
            </a:fld>
            <a:endParaRPr lang="ja-JP" altLang="en-US" smtClean="0">
              <a:latin typeface="Arial" pitchFamily="34" charset="0"/>
            </a:endParaRPr>
          </a:p>
        </p:txBody>
      </p:sp>
    </p:spTree>
    <p:extLst>
      <p:ext uri="{BB962C8B-B14F-4D97-AF65-F5344CB8AC3E}">
        <p14:creationId xmlns:p14="http://schemas.microsoft.com/office/powerpoint/2010/main" xmlns="" val="4277382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15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15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5F5B4D-9B1B-4199-9074-4A17400497F1}" type="slidenum">
              <a:rPr lang="ja-JP" altLang="en-US" smtClean="0">
                <a:latin typeface="Arial" pitchFamily="34" charset="0"/>
              </a:rPr>
              <a:pPr/>
              <a:t>29</a:t>
            </a:fld>
            <a:endParaRPr lang="ja-JP" altLang="en-US" smtClean="0">
              <a:latin typeface="Arial" pitchFamily="34" charset="0"/>
            </a:endParaRPr>
          </a:p>
        </p:txBody>
      </p:sp>
    </p:spTree>
    <p:extLst>
      <p:ext uri="{BB962C8B-B14F-4D97-AF65-F5344CB8AC3E}">
        <p14:creationId xmlns:p14="http://schemas.microsoft.com/office/powerpoint/2010/main" xmlns="" val="97489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26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26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C561A8-9DB4-4C5B-A6D1-330D85D9C4CA}" type="slidenum">
              <a:rPr lang="ja-JP" altLang="en-US" smtClean="0">
                <a:latin typeface="Arial" pitchFamily="34" charset="0"/>
              </a:rPr>
              <a:pPr/>
              <a:t>30</a:t>
            </a:fld>
            <a:endParaRPr lang="ja-JP" altLang="en-US" smtClean="0">
              <a:latin typeface="Arial" pitchFamily="34" charset="0"/>
            </a:endParaRPr>
          </a:p>
        </p:txBody>
      </p:sp>
    </p:spTree>
    <p:extLst>
      <p:ext uri="{BB962C8B-B14F-4D97-AF65-F5344CB8AC3E}">
        <p14:creationId xmlns:p14="http://schemas.microsoft.com/office/powerpoint/2010/main" xmlns="" val="2013933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31</a:t>
            </a:fld>
            <a:endParaRPr kumimoji="1" lang="ja-JP" altLang="en-US"/>
          </a:p>
        </p:txBody>
      </p:sp>
    </p:spTree>
    <p:extLst>
      <p:ext uri="{BB962C8B-B14F-4D97-AF65-F5344CB8AC3E}">
        <p14:creationId xmlns:p14="http://schemas.microsoft.com/office/powerpoint/2010/main" xmlns="" val="297978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32</a:t>
            </a:fld>
            <a:endParaRPr kumimoji="1" lang="ja-JP" altLang="en-US"/>
          </a:p>
        </p:txBody>
      </p:sp>
    </p:spTree>
    <p:extLst>
      <p:ext uri="{BB962C8B-B14F-4D97-AF65-F5344CB8AC3E}">
        <p14:creationId xmlns:p14="http://schemas.microsoft.com/office/powerpoint/2010/main" xmlns="" val="1955637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33</a:t>
            </a:fld>
            <a:endParaRPr kumimoji="1" lang="ja-JP" altLang="en-US"/>
          </a:p>
        </p:txBody>
      </p:sp>
    </p:spTree>
    <p:extLst>
      <p:ext uri="{BB962C8B-B14F-4D97-AF65-F5344CB8AC3E}">
        <p14:creationId xmlns:p14="http://schemas.microsoft.com/office/powerpoint/2010/main" xmlns="" val="1613267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34</a:t>
            </a:fld>
            <a:endParaRPr kumimoji="1" lang="ja-JP" altLang="en-US"/>
          </a:p>
        </p:txBody>
      </p:sp>
    </p:spTree>
    <p:extLst>
      <p:ext uri="{BB962C8B-B14F-4D97-AF65-F5344CB8AC3E}">
        <p14:creationId xmlns:p14="http://schemas.microsoft.com/office/powerpoint/2010/main" xmlns="" val="3747627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35</a:t>
            </a:fld>
            <a:endParaRPr kumimoji="1" lang="ja-JP" altLang="en-US"/>
          </a:p>
        </p:txBody>
      </p:sp>
    </p:spTree>
    <p:extLst>
      <p:ext uri="{BB962C8B-B14F-4D97-AF65-F5344CB8AC3E}">
        <p14:creationId xmlns:p14="http://schemas.microsoft.com/office/powerpoint/2010/main" xmlns="" val="2778132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36</a:t>
            </a:fld>
            <a:endParaRPr kumimoji="1" lang="ja-JP" altLang="en-US"/>
          </a:p>
        </p:txBody>
      </p:sp>
    </p:spTree>
    <p:extLst>
      <p:ext uri="{BB962C8B-B14F-4D97-AF65-F5344CB8AC3E}">
        <p14:creationId xmlns:p14="http://schemas.microsoft.com/office/powerpoint/2010/main" xmlns="" val="2483934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37</a:t>
            </a:fld>
            <a:endParaRPr kumimoji="1" lang="ja-JP" altLang="en-US"/>
          </a:p>
        </p:txBody>
      </p:sp>
    </p:spTree>
    <p:extLst>
      <p:ext uri="{BB962C8B-B14F-4D97-AF65-F5344CB8AC3E}">
        <p14:creationId xmlns:p14="http://schemas.microsoft.com/office/powerpoint/2010/main" xmlns="" val="1993241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38</a:t>
            </a:fld>
            <a:endParaRPr kumimoji="1" lang="ja-JP" altLang="en-US"/>
          </a:p>
        </p:txBody>
      </p:sp>
    </p:spTree>
    <p:extLst>
      <p:ext uri="{BB962C8B-B14F-4D97-AF65-F5344CB8AC3E}">
        <p14:creationId xmlns:p14="http://schemas.microsoft.com/office/powerpoint/2010/main" xmlns="" val="725758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39</a:t>
            </a:fld>
            <a:endParaRPr kumimoji="1" lang="ja-JP" altLang="en-US"/>
          </a:p>
        </p:txBody>
      </p:sp>
    </p:spTree>
    <p:extLst>
      <p:ext uri="{BB962C8B-B14F-4D97-AF65-F5344CB8AC3E}">
        <p14:creationId xmlns:p14="http://schemas.microsoft.com/office/powerpoint/2010/main" xmlns="" val="49841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40</a:t>
            </a:fld>
            <a:endParaRPr kumimoji="1" lang="ja-JP" altLang="en-US"/>
          </a:p>
        </p:txBody>
      </p:sp>
    </p:spTree>
    <p:extLst>
      <p:ext uri="{BB962C8B-B14F-4D97-AF65-F5344CB8AC3E}">
        <p14:creationId xmlns:p14="http://schemas.microsoft.com/office/powerpoint/2010/main" xmlns="" val="739693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41</a:t>
            </a:fld>
            <a:endParaRPr kumimoji="1" lang="ja-JP" altLang="en-US"/>
          </a:p>
        </p:txBody>
      </p:sp>
    </p:spTree>
    <p:extLst>
      <p:ext uri="{BB962C8B-B14F-4D97-AF65-F5344CB8AC3E}">
        <p14:creationId xmlns:p14="http://schemas.microsoft.com/office/powerpoint/2010/main" xmlns="" val="4119808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42</a:t>
            </a:fld>
            <a:endParaRPr kumimoji="1" lang="ja-JP" altLang="en-US"/>
          </a:p>
        </p:txBody>
      </p:sp>
    </p:spTree>
    <p:extLst>
      <p:ext uri="{BB962C8B-B14F-4D97-AF65-F5344CB8AC3E}">
        <p14:creationId xmlns:p14="http://schemas.microsoft.com/office/powerpoint/2010/main" xmlns="" val="3762896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43</a:t>
            </a:fld>
            <a:endParaRPr kumimoji="1" lang="ja-JP" altLang="en-US"/>
          </a:p>
        </p:txBody>
      </p:sp>
    </p:spTree>
    <p:extLst>
      <p:ext uri="{BB962C8B-B14F-4D97-AF65-F5344CB8AC3E}">
        <p14:creationId xmlns:p14="http://schemas.microsoft.com/office/powerpoint/2010/main" xmlns="" val="502581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44</a:t>
            </a:fld>
            <a:endParaRPr kumimoji="1" lang="ja-JP" altLang="en-US"/>
          </a:p>
        </p:txBody>
      </p:sp>
    </p:spTree>
    <p:extLst>
      <p:ext uri="{BB962C8B-B14F-4D97-AF65-F5344CB8AC3E}">
        <p14:creationId xmlns:p14="http://schemas.microsoft.com/office/powerpoint/2010/main" xmlns="" val="36967139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45</a:t>
            </a:fld>
            <a:endParaRPr kumimoji="1" lang="ja-JP" altLang="en-US"/>
          </a:p>
        </p:txBody>
      </p:sp>
    </p:spTree>
    <p:extLst>
      <p:ext uri="{BB962C8B-B14F-4D97-AF65-F5344CB8AC3E}">
        <p14:creationId xmlns:p14="http://schemas.microsoft.com/office/powerpoint/2010/main" xmlns="" val="1680371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46</a:t>
            </a:fld>
            <a:endParaRPr kumimoji="1" lang="ja-JP" altLang="en-US"/>
          </a:p>
        </p:txBody>
      </p:sp>
    </p:spTree>
    <p:extLst>
      <p:ext uri="{BB962C8B-B14F-4D97-AF65-F5344CB8AC3E}">
        <p14:creationId xmlns:p14="http://schemas.microsoft.com/office/powerpoint/2010/main" xmlns="" val="1535635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47</a:t>
            </a:fld>
            <a:endParaRPr kumimoji="1" lang="ja-JP" altLang="en-US"/>
          </a:p>
        </p:txBody>
      </p:sp>
    </p:spTree>
    <p:extLst>
      <p:ext uri="{BB962C8B-B14F-4D97-AF65-F5344CB8AC3E}">
        <p14:creationId xmlns:p14="http://schemas.microsoft.com/office/powerpoint/2010/main" xmlns="" val="35301240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48</a:t>
            </a:fld>
            <a:endParaRPr kumimoji="1" lang="ja-JP" altLang="en-US"/>
          </a:p>
        </p:txBody>
      </p:sp>
    </p:spTree>
    <p:extLst>
      <p:ext uri="{BB962C8B-B14F-4D97-AF65-F5344CB8AC3E}">
        <p14:creationId xmlns:p14="http://schemas.microsoft.com/office/powerpoint/2010/main" xmlns="" val="3644353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49</a:t>
            </a:fld>
            <a:endParaRPr kumimoji="1" lang="ja-JP" altLang="en-US"/>
          </a:p>
        </p:txBody>
      </p:sp>
    </p:spTree>
    <p:extLst>
      <p:ext uri="{BB962C8B-B14F-4D97-AF65-F5344CB8AC3E}">
        <p14:creationId xmlns:p14="http://schemas.microsoft.com/office/powerpoint/2010/main" xmlns="" val="262107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50</a:t>
            </a:fld>
            <a:endParaRPr kumimoji="1" lang="ja-JP" altLang="en-US"/>
          </a:p>
        </p:txBody>
      </p:sp>
    </p:spTree>
    <p:extLst>
      <p:ext uri="{BB962C8B-B14F-4D97-AF65-F5344CB8AC3E}">
        <p14:creationId xmlns:p14="http://schemas.microsoft.com/office/powerpoint/2010/main" xmlns="" val="35681086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51</a:t>
            </a:fld>
            <a:endParaRPr kumimoji="1" lang="ja-JP" altLang="en-US"/>
          </a:p>
        </p:txBody>
      </p:sp>
    </p:spTree>
    <p:extLst>
      <p:ext uri="{BB962C8B-B14F-4D97-AF65-F5344CB8AC3E}">
        <p14:creationId xmlns:p14="http://schemas.microsoft.com/office/powerpoint/2010/main" xmlns="" val="30160360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52</a:t>
            </a:fld>
            <a:endParaRPr kumimoji="1" lang="ja-JP" altLang="en-US"/>
          </a:p>
        </p:txBody>
      </p:sp>
    </p:spTree>
    <p:extLst>
      <p:ext uri="{BB962C8B-B14F-4D97-AF65-F5344CB8AC3E}">
        <p14:creationId xmlns:p14="http://schemas.microsoft.com/office/powerpoint/2010/main" xmlns="" val="8653701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53</a:t>
            </a:fld>
            <a:endParaRPr kumimoji="1" lang="ja-JP" altLang="en-US"/>
          </a:p>
        </p:txBody>
      </p:sp>
    </p:spTree>
    <p:extLst>
      <p:ext uri="{BB962C8B-B14F-4D97-AF65-F5344CB8AC3E}">
        <p14:creationId xmlns:p14="http://schemas.microsoft.com/office/powerpoint/2010/main" xmlns="" val="40734320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54</a:t>
            </a:fld>
            <a:endParaRPr kumimoji="1" lang="ja-JP" altLang="en-US"/>
          </a:p>
        </p:txBody>
      </p:sp>
    </p:spTree>
    <p:extLst>
      <p:ext uri="{BB962C8B-B14F-4D97-AF65-F5344CB8AC3E}">
        <p14:creationId xmlns:p14="http://schemas.microsoft.com/office/powerpoint/2010/main" xmlns="" val="3237735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55</a:t>
            </a:fld>
            <a:endParaRPr kumimoji="1" lang="ja-JP" altLang="en-US"/>
          </a:p>
        </p:txBody>
      </p:sp>
    </p:spTree>
    <p:extLst>
      <p:ext uri="{BB962C8B-B14F-4D97-AF65-F5344CB8AC3E}">
        <p14:creationId xmlns:p14="http://schemas.microsoft.com/office/powerpoint/2010/main" xmlns="" val="30066195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56</a:t>
            </a:fld>
            <a:endParaRPr kumimoji="1" lang="ja-JP" altLang="en-US"/>
          </a:p>
        </p:txBody>
      </p:sp>
    </p:spTree>
    <p:extLst>
      <p:ext uri="{BB962C8B-B14F-4D97-AF65-F5344CB8AC3E}">
        <p14:creationId xmlns:p14="http://schemas.microsoft.com/office/powerpoint/2010/main" xmlns="" val="87068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57</a:t>
            </a:fld>
            <a:endParaRPr kumimoji="1" lang="ja-JP" altLang="en-US"/>
          </a:p>
        </p:txBody>
      </p:sp>
    </p:spTree>
    <p:extLst>
      <p:ext uri="{BB962C8B-B14F-4D97-AF65-F5344CB8AC3E}">
        <p14:creationId xmlns:p14="http://schemas.microsoft.com/office/powerpoint/2010/main" xmlns="" val="14206668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58</a:t>
            </a:fld>
            <a:endParaRPr kumimoji="1" lang="ja-JP" altLang="en-US"/>
          </a:p>
        </p:txBody>
      </p:sp>
    </p:spTree>
    <p:extLst>
      <p:ext uri="{BB962C8B-B14F-4D97-AF65-F5344CB8AC3E}">
        <p14:creationId xmlns:p14="http://schemas.microsoft.com/office/powerpoint/2010/main" xmlns="" val="12379472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59</a:t>
            </a:fld>
            <a:endParaRPr kumimoji="1" lang="ja-JP" altLang="en-US"/>
          </a:p>
        </p:txBody>
      </p:sp>
    </p:spTree>
    <p:extLst>
      <p:ext uri="{BB962C8B-B14F-4D97-AF65-F5344CB8AC3E}">
        <p14:creationId xmlns:p14="http://schemas.microsoft.com/office/powerpoint/2010/main" xmlns="" val="85692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71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71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2A95BE-1950-4754-B001-9BB51D4F483C}" type="slidenum">
              <a:rPr lang="ja-JP" altLang="en-US" smtClean="0">
                <a:latin typeface="Arial" pitchFamily="34" charset="0"/>
              </a:rPr>
              <a:pPr/>
              <a:t>60</a:t>
            </a:fld>
            <a:endParaRPr lang="ja-JP" altLang="en-US" smtClean="0">
              <a:latin typeface="Arial" pitchFamily="34" charset="0"/>
            </a:endParaRPr>
          </a:p>
        </p:txBody>
      </p:sp>
    </p:spTree>
    <p:extLst>
      <p:ext uri="{BB962C8B-B14F-4D97-AF65-F5344CB8AC3E}">
        <p14:creationId xmlns:p14="http://schemas.microsoft.com/office/powerpoint/2010/main" xmlns="" val="831913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82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82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F23547-D75D-4C06-AD85-520F770565EC}" type="slidenum">
              <a:rPr lang="ja-JP" altLang="en-US" smtClean="0">
                <a:latin typeface="Arial" pitchFamily="34" charset="0"/>
              </a:rPr>
              <a:pPr/>
              <a:t>61</a:t>
            </a:fld>
            <a:endParaRPr lang="ja-JP" altLang="en-US" smtClean="0">
              <a:latin typeface="Arial" pitchFamily="34" charset="0"/>
            </a:endParaRPr>
          </a:p>
        </p:txBody>
      </p:sp>
    </p:spTree>
    <p:extLst>
      <p:ext uri="{BB962C8B-B14F-4D97-AF65-F5344CB8AC3E}">
        <p14:creationId xmlns:p14="http://schemas.microsoft.com/office/powerpoint/2010/main" xmlns="" val="2818599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92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92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DB11E9-D6FA-4C3E-B933-D78FA19F2EC0}" type="slidenum">
              <a:rPr lang="ja-JP" altLang="en-US" smtClean="0">
                <a:latin typeface="Arial" pitchFamily="34" charset="0"/>
              </a:rPr>
              <a:pPr/>
              <a:t>62</a:t>
            </a:fld>
            <a:endParaRPr lang="ja-JP" altLang="en-US" smtClean="0">
              <a:latin typeface="Arial" pitchFamily="34" charset="0"/>
            </a:endParaRPr>
          </a:p>
        </p:txBody>
      </p:sp>
    </p:spTree>
    <p:extLst>
      <p:ext uri="{BB962C8B-B14F-4D97-AF65-F5344CB8AC3E}">
        <p14:creationId xmlns:p14="http://schemas.microsoft.com/office/powerpoint/2010/main" xmlns="" val="34089406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02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02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A7BE7B-70F5-4E48-BE51-7C4E7AB297B1}" type="slidenum">
              <a:rPr lang="ja-JP" altLang="en-US" smtClean="0">
                <a:latin typeface="Arial" pitchFamily="34" charset="0"/>
              </a:rPr>
              <a:pPr/>
              <a:t>63</a:t>
            </a:fld>
            <a:endParaRPr lang="ja-JP" altLang="en-US" smtClean="0">
              <a:latin typeface="Arial" pitchFamily="34" charset="0"/>
            </a:endParaRPr>
          </a:p>
        </p:txBody>
      </p:sp>
    </p:spTree>
    <p:extLst>
      <p:ext uri="{BB962C8B-B14F-4D97-AF65-F5344CB8AC3E}">
        <p14:creationId xmlns:p14="http://schemas.microsoft.com/office/powerpoint/2010/main" xmlns="" val="11963197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2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12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93ABF8-4B80-4DC8-81AC-6C55E3C91AE1}" type="slidenum">
              <a:rPr lang="ja-JP" altLang="en-US" smtClean="0">
                <a:latin typeface="Arial" pitchFamily="34" charset="0"/>
              </a:rPr>
              <a:pPr/>
              <a:t>64</a:t>
            </a:fld>
            <a:endParaRPr lang="ja-JP" altLang="en-US" smtClean="0">
              <a:latin typeface="Arial" pitchFamily="34" charset="0"/>
            </a:endParaRPr>
          </a:p>
        </p:txBody>
      </p:sp>
    </p:spTree>
    <p:extLst>
      <p:ext uri="{BB962C8B-B14F-4D97-AF65-F5344CB8AC3E}">
        <p14:creationId xmlns:p14="http://schemas.microsoft.com/office/powerpoint/2010/main" xmlns="" val="19322588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2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2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A10F84-4014-4D60-95B8-209E66CABB3C}" type="slidenum">
              <a:rPr lang="ja-JP" altLang="en-US" smtClean="0">
                <a:latin typeface="Arial" pitchFamily="34" charset="0"/>
              </a:rPr>
              <a:pPr/>
              <a:t>65</a:t>
            </a:fld>
            <a:endParaRPr lang="ja-JP" altLang="en-US" smtClean="0">
              <a:latin typeface="Arial" pitchFamily="34" charset="0"/>
            </a:endParaRPr>
          </a:p>
        </p:txBody>
      </p:sp>
    </p:spTree>
    <p:extLst>
      <p:ext uri="{BB962C8B-B14F-4D97-AF65-F5344CB8AC3E}">
        <p14:creationId xmlns:p14="http://schemas.microsoft.com/office/powerpoint/2010/main" xmlns="" val="8591266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33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33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BC82F5-6ACE-4E02-87FE-3EB10493FDC2}" type="slidenum">
              <a:rPr lang="ja-JP" altLang="en-US" smtClean="0">
                <a:latin typeface="Arial" pitchFamily="34" charset="0"/>
              </a:rPr>
              <a:pPr/>
              <a:t>66</a:t>
            </a:fld>
            <a:endParaRPr lang="ja-JP" altLang="en-US" smtClean="0">
              <a:latin typeface="Arial" pitchFamily="34" charset="0"/>
            </a:endParaRPr>
          </a:p>
        </p:txBody>
      </p:sp>
    </p:spTree>
    <p:extLst>
      <p:ext uri="{BB962C8B-B14F-4D97-AF65-F5344CB8AC3E}">
        <p14:creationId xmlns:p14="http://schemas.microsoft.com/office/powerpoint/2010/main" xmlns="" val="1287336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43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43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7D701C-9C39-4F66-A6E9-5CE06D1B5521}" type="slidenum">
              <a:rPr lang="ja-JP" altLang="en-US" smtClean="0">
                <a:latin typeface="Arial" pitchFamily="34" charset="0"/>
              </a:rPr>
              <a:pPr/>
              <a:t>67</a:t>
            </a:fld>
            <a:endParaRPr lang="ja-JP" altLang="en-US" smtClean="0">
              <a:latin typeface="Arial" pitchFamily="34" charset="0"/>
            </a:endParaRPr>
          </a:p>
        </p:txBody>
      </p:sp>
    </p:spTree>
    <p:extLst>
      <p:ext uri="{BB962C8B-B14F-4D97-AF65-F5344CB8AC3E}">
        <p14:creationId xmlns:p14="http://schemas.microsoft.com/office/powerpoint/2010/main" xmlns="" val="12955379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64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64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E096AD-9BCE-4F05-8B16-F5718CDAEBE7}" type="slidenum">
              <a:rPr lang="ja-JP" altLang="en-US" smtClean="0">
                <a:latin typeface="Arial" pitchFamily="34" charset="0"/>
              </a:rPr>
              <a:pPr/>
              <a:t>68</a:t>
            </a:fld>
            <a:endParaRPr lang="ja-JP" altLang="en-US" smtClean="0">
              <a:latin typeface="Arial" pitchFamily="34" charset="0"/>
            </a:endParaRPr>
          </a:p>
        </p:txBody>
      </p:sp>
    </p:spTree>
    <p:extLst>
      <p:ext uri="{BB962C8B-B14F-4D97-AF65-F5344CB8AC3E}">
        <p14:creationId xmlns:p14="http://schemas.microsoft.com/office/powerpoint/2010/main" xmlns="" val="3172921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74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74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BED924-DB0E-4CB6-87E6-B66283DA1AE4}" type="slidenum">
              <a:rPr lang="ja-JP" altLang="en-US" smtClean="0">
                <a:latin typeface="Arial" pitchFamily="34" charset="0"/>
              </a:rPr>
              <a:pPr/>
              <a:t>69</a:t>
            </a:fld>
            <a:endParaRPr lang="ja-JP" altLang="en-US" smtClean="0">
              <a:latin typeface="Arial" pitchFamily="34" charset="0"/>
            </a:endParaRPr>
          </a:p>
        </p:txBody>
      </p:sp>
    </p:spTree>
    <p:extLst>
      <p:ext uri="{BB962C8B-B14F-4D97-AF65-F5344CB8AC3E}">
        <p14:creationId xmlns:p14="http://schemas.microsoft.com/office/powerpoint/2010/main" xmlns="" val="117672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84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884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297FAA-9A83-4519-8BBA-1FA4D638E44C}" type="slidenum">
              <a:rPr lang="ja-JP" altLang="en-US" smtClean="0">
                <a:latin typeface="Arial" pitchFamily="34" charset="0"/>
              </a:rPr>
              <a:pPr/>
              <a:t>70</a:t>
            </a:fld>
            <a:endParaRPr lang="ja-JP" altLang="en-US" smtClean="0">
              <a:latin typeface="Arial" pitchFamily="34" charset="0"/>
            </a:endParaRPr>
          </a:p>
        </p:txBody>
      </p:sp>
    </p:spTree>
    <p:extLst>
      <p:ext uri="{BB962C8B-B14F-4D97-AF65-F5344CB8AC3E}">
        <p14:creationId xmlns:p14="http://schemas.microsoft.com/office/powerpoint/2010/main" xmlns="" val="11191198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04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905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F2CBB-9E53-4FA3-885E-C79186033B6F}" type="slidenum">
              <a:rPr lang="ja-JP" altLang="en-US" smtClean="0">
                <a:latin typeface="Arial" pitchFamily="34" charset="0"/>
              </a:rPr>
              <a:pPr/>
              <a:t>71</a:t>
            </a:fld>
            <a:endParaRPr lang="ja-JP" altLang="en-US" smtClean="0">
              <a:latin typeface="Arial" pitchFamily="34" charset="0"/>
            </a:endParaRPr>
          </a:p>
        </p:txBody>
      </p:sp>
    </p:spTree>
    <p:extLst>
      <p:ext uri="{BB962C8B-B14F-4D97-AF65-F5344CB8AC3E}">
        <p14:creationId xmlns:p14="http://schemas.microsoft.com/office/powerpoint/2010/main" xmlns="" val="31170652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915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E6F0BB-2FBC-4A1F-B673-EADE257BCB45}" type="slidenum">
              <a:rPr lang="ja-JP" altLang="en-US" smtClean="0">
                <a:latin typeface="Arial" pitchFamily="34" charset="0"/>
              </a:rPr>
              <a:pPr/>
              <a:t>72</a:t>
            </a:fld>
            <a:endParaRPr lang="ja-JP" altLang="en-US" smtClean="0">
              <a:latin typeface="Arial" pitchFamily="34" charset="0"/>
            </a:endParaRPr>
          </a:p>
        </p:txBody>
      </p:sp>
    </p:spTree>
    <p:extLst>
      <p:ext uri="{BB962C8B-B14F-4D97-AF65-F5344CB8AC3E}">
        <p14:creationId xmlns:p14="http://schemas.microsoft.com/office/powerpoint/2010/main" xmlns="" val="18388963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25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925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D0D77E-A244-486B-ADE7-1F6DE1DD47C7}" type="slidenum">
              <a:rPr lang="ja-JP" altLang="en-US" smtClean="0">
                <a:latin typeface="Arial" pitchFamily="34" charset="0"/>
              </a:rPr>
              <a:pPr/>
              <a:t>73</a:t>
            </a:fld>
            <a:endParaRPr lang="ja-JP" altLang="en-US" smtClean="0">
              <a:latin typeface="Arial" pitchFamily="34" charset="0"/>
            </a:endParaRPr>
          </a:p>
        </p:txBody>
      </p:sp>
    </p:spTree>
    <p:extLst>
      <p:ext uri="{BB962C8B-B14F-4D97-AF65-F5344CB8AC3E}">
        <p14:creationId xmlns:p14="http://schemas.microsoft.com/office/powerpoint/2010/main" xmlns="" val="4026941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35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935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3CD768-7D10-4C26-A2A0-0C77DF8E7A38}" type="slidenum">
              <a:rPr lang="ja-JP" altLang="en-US" smtClean="0">
                <a:latin typeface="Arial" pitchFamily="34" charset="0"/>
              </a:rPr>
              <a:pPr/>
              <a:t>74</a:t>
            </a:fld>
            <a:endParaRPr lang="ja-JP" altLang="en-US" smtClean="0">
              <a:latin typeface="Arial" pitchFamily="34" charset="0"/>
            </a:endParaRPr>
          </a:p>
        </p:txBody>
      </p:sp>
    </p:spTree>
    <p:extLst>
      <p:ext uri="{BB962C8B-B14F-4D97-AF65-F5344CB8AC3E}">
        <p14:creationId xmlns:p14="http://schemas.microsoft.com/office/powerpoint/2010/main" xmlns="" val="10054590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75</a:t>
            </a:fld>
            <a:endParaRPr kumimoji="1"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76</a:t>
            </a:fld>
            <a:endParaRPr kumimoji="1" lang="ja-JP" altLang="en-US"/>
          </a:p>
        </p:txBody>
      </p:sp>
    </p:spTree>
    <p:extLst>
      <p:ext uri="{BB962C8B-B14F-4D97-AF65-F5344CB8AC3E}">
        <p14:creationId xmlns:p14="http://schemas.microsoft.com/office/powerpoint/2010/main" xmlns="" val="32645443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77</a:t>
            </a:fld>
            <a:endParaRPr kumimoji="1" lang="ja-JP" altLang="en-US"/>
          </a:p>
        </p:txBody>
      </p:sp>
    </p:spTree>
    <p:extLst>
      <p:ext uri="{BB962C8B-B14F-4D97-AF65-F5344CB8AC3E}">
        <p14:creationId xmlns:p14="http://schemas.microsoft.com/office/powerpoint/2010/main" xmlns="" val="412478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B0E39C-95DD-4B30-88DB-3F8E5D119C98}"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E4873B1-BEBE-42D8-8F68-ED50DF46F74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7C83EC-78A0-4296-A2C9-763E910000E9}"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E4873B1-BEBE-42D8-8F68-ED50DF46F74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7C83EC-78A0-4296-A2C9-763E910000E9}"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E4873B1-BEBE-42D8-8F68-ED50DF46F74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7C83EC-78A0-4296-A2C9-763E910000E9}"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E4873B1-BEBE-42D8-8F68-ED50DF46F74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7C83EC-78A0-4296-A2C9-763E910000E9}"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E4873B1-BEBE-42D8-8F68-ED50DF46F746}"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7C83EC-78A0-4296-A2C9-763E910000E9}"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E4873B1-BEBE-42D8-8F68-ED50DF46F746}"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7C83EC-78A0-4296-A2C9-763E910000E9}"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E4873B1-BEBE-42D8-8F68-ED50DF46F746}" type="datetimeFigureOut">
              <a:rPr kumimoji="1" lang="ja-JP" altLang="en-US" smtClean="0"/>
              <a:pPr/>
              <a:t>2015/2/26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D7C83EC-78A0-4296-A2C9-763E910000E9}"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E4873B1-BEBE-42D8-8F68-ED50DF46F746}" type="datetimeFigureOut">
              <a:rPr kumimoji="1" lang="ja-JP" altLang="en-US" smtClean="0"/>
              <a:pPr/>
              <a:t>2015/2/26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D7C83EC-78A0-4296-A2C9-763E910000E9}"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E4873B1-BEBE-42D8-8F68-ED50DF46F746}" type="datetimeFigureOut">
              <a:rPr kumimoji="1" lang="ja-JP" altLang="en-US" smtClean="0"/>
              <a:pPr/>
              <a:t>2015/2/26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D7C83EC-78A0-4296-A2C9-763E910000E9}"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E4873B1-BEBE-42D8-8F68-ED50DF46F746}"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7C83EC-78A0-4296-A2C9-763E910000E9}"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E4873B1-BEBE-42D8-8F68-ED50DF46F746}"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7C83EC-78A0-4296-A2C9-763E910000E9}"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873B1-BEBE-42D8-8F68-ED50DF46F746}" type="datetimeFigureOut">
              <a:rPr kumimoji="1" lang="ja-JP" altLang="en-US" smtClean="0"/>
              <a:pPr/>
              <a:t>2015/2/26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C83EC-78A0-4296-A2C9-763E910000E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google.co.jp/imgres?imgurl=http://www.shimadasuisan.jp/storeguide/img/oumichou_map.jpg&amp;imgrefurl=http://www.shimadasuisan.jp/storeguide/index.html&amp;docid=iUUvYQ2WzaBnEM&amp;tbnid=OFcraGtRQ_U6mM:&amp;w=3510&amp;h=2482&amp;ei=SBxKU4vvEI6okgXM54CwDw&amp;ved=0CAIQxiAwAA&amp;iact=c" TargetMode="External"/><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google.co.jp/url?sa=i&amp;rct=j&amp;q=&amp;esrc=s&amp;source=images&amp;cd=&amp;cad=rja&amp;uact=8&amp;docid=3TJ4KFqesvJMdM&amp;tbnid=ZaGVsStS3LQG9M:&amp;ved=0CAUQjRw&amp;url=http://debu373.at.webry.info/200905/article_20.html&amp;ei=ZBxKU-neMoXXkAXQ0oCgCw&amp;bvm=bv.64542518,d.dGc&amp;psig=AFQjCNHjuxrgsXBEdcJzdZx3YqG0oW8dbQ&amp;ust=1397452116926864"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docid=S1qs9sBgf49ZQM&amp;tbnid=18IrlhN7Wzi1FM:&amp;ved=0CAUQjRw&amp;url=http://blogs.yahoo.co.jp/back1999/14886077.html&amp;ei=uBpKU8X5KcrqkAXx6oHYAg&amp;bvm=bv.64542518,d.dGc&amp;psig=AFQjCNHkCLre55Itg_vYpTFaeDl6srnFHw&amp;ust=139745173197462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google.co.jp/url?sa=i&amp;rct=j&amp;q=&amp;esrc=s&amp;source=images&amp;cd=&amp;cad=rja&amp;uact=8&amp;docid=S1qs9sBgf49ZQM&amp;tbnid=18IrlhN7Wzi1FM:&amp;ved=0CAUQjRw&amp;url=http://www.kichijouji.jp/event/akimaturi/2010/map.htm&amp;ei=nxpKU4HdDMSmlQW5uIDIDw&amp;bvm=bv.64542518,d.dGc&amp;psig=AFQjCNHkCLre55Itg_vYpTFaeDl6srnFHw&amp;ust=1397451731974629" TargetMode="Externa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q503.exblog.jp/iv/detail/index.asp?s=14038448&amp;i=201003/27/40/c0229540_2004123.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hyperlink" Target="http://ja.wikipedia.org/wiki/%E8%BE%B2%E6%A5%AD%E7%94%9F%E7%94%A3%E6%B3%95%E4%BA%BA" TargetMode="External"/><Relationship Id="rId13" Type="http://schemas.openxmlformats.org/officeDocument/2006/relationships/hyperlink" Target="http://ja.wikipedia.org/wiki/%E8%BE%B2%E6%A5%AD%E5%A7%94%E5%93%A1%E4%BC%9A" TargetMode="External"/><Relationship Id="rId3" Type="http://schemas.openxmlformats.org/officeDocument/2006/relationships/hyperlink" Target="http://ja.wikipedia.org/wiki/%E7%AC%AC171%E5%9B%9E%E5%9B%BD%E4%BC%9A" TargetMode="External"/><Relationship Id="rId7" Type="http://schemas.openxmlformats.org/officeDocument/2006/relationships/hyperlink" Target="http://ja.wikipedia.org/wiki/%E8%BE%B2%E5%9C%B0%E6%B3%95" TargetMode="External"/><Relationship Id="rId12" Type="http://schemas.openxmlformats.org/officeDocument/2006/relationships/hyperlink" Target="http://ja.wikipedia.org/wiki/%E5%BD%B9%E5%93%A1_(%E4%BC%9A%E7%A4%BE)"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ja.wikipedia.org/wiki/%E5%8F%82%E8%AD%B0%E9%99%A2" TargetMode="External"/><Relationship Id="rId11" Type="http://schemas.openxmlformats.org/officeDocument/2006/relationships/hyperlink" Target="http://ja.wikipedia.org/wiki/%E6%B3%95%E4%BA%BA" TargetMode="External"/><Relationship Id="rId5" Type="http://schemas.openxmlformats.org/officeDocument/2006/relationships/hyperlink" Target="http://ja.wikipedia.org/wiki/6%E6%9C%8817%E6%97%A5" TargetMode="External"/><Relationship Id="rId10" Type="http://schemas.openxmlformats.org/officeDocument/2006/relationships/hyperlink" Target="http://ja.wikipedia.org/wiki/NPO" TargetMode="External"/><Relationship Id="rId4" Type="http://schemas.openxmlformats.org/officeDocument/2006/relationships/hyperlink" Target="http://ja.wikipedia.org/wiki/2009%E5%B9%B4" TargetMode="External"/><Relationship Id="rId9" Type="http://schemas.openxmlformats.org/officeDocument/2006/relationships/hyperlink" Target="http://ja.wikipedia.org/wiki/%E4%BC%9A%E7%A4%BE" TargetMode="External"/><Relationship Id="rId14" Type="http://schemas.openxmlformats.org/officeDocument/2006/relationships/hyperlink" Target="http://ja.wikipedia.org/w/index.php?title=%E6%A8%99%E6%BA%96%E5%B0%8F%E4%BD%9C%E6%96%99&amp;action=edit&amp;redlink=1"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ksei.exblog.jp/iv/detail/index.asp?s=13455460&amp;i=201010/19/21/e0059721_2141522.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jp/url?sa=i&amp;rct=j&amp;q=&amp;esrc=s&amp;source=images&amp;cd=&amp;cad=rja&amp;uact=8&amp;docid=Wm4pphdRl17yxM&amp;tbnid=7qJ-xIjEWJVBNM:&amp;ved=0CAUQjRw&amp;url=http://www.log-channel.net/bbs/diet/1380196043/&amp;ei=LBpKU8WAIIfUkgWE1IGICQ&amp;bvm=bv.64542518,d.dGc&amp;psig=AFQjCNFcG3fcylG0H31oiv4PGPb7tUBwtg&amp;ust=1397451575801008"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ksei.exblog.jp/iv/detail/index.asp?s=13455460&amp;i=201101/08/21/e0059721_11172839.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764705"/>
            <a:ext cx="7772400" cy="4680520"/>
          </a:xfrm>
          <a:ln w="28575">
            <a:solidFill>
              <a:schemeClr val="tx1"/>
            </a:solidFill>
          </a:ln>
        </p:spPr>
        <p:txBody>
          <a:bodyPr>
            <a:normAutofit/>
          </a:bodyPr>
          <a:lstStyle/>
          <a:p>
            <a:r>
              <a:rPr lang="ja-JP" altLang="en-US" dirty="0" smtClean="0"/>
              <a:t>都市環境情報論　</a:t>
            </a:r>
            <a:r>
              <a:rPr kumimoji="1" lang="ja-JP" altLang="en-US" dirty="0" smtClean="0"/>
              <a:t>第</a:t>
            </a:r>
            <a:r>
              <a:rPr lang="ja-JP" altLang="en-US" dirty="0" smtClean="0"/>
              <a:t>十</a:t>
            </a:r>
            <a:r>
              <a:rPr kumimoji="1" lang="ja-JP" altLang="en-US" dirty="0" smtClean="0"/>
              <a:t>回</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dirty="0" smtClean="0"/>
              <a:t>法治国家の計画</a:t>
            </a:r>
            <a:r>
              <a:rPr lang="en-US" altLang="ja-JP" dirty="0" smtClean="0"/>
              <a:t/>
            </a:r>
            <a:br>
              <a:rPr lang="en-US" altLang="ja-JP" dirty="0" smtClean="0"/>
            </a:br>
            <a:r>
              <a:rPr lang="ja-JP" altLang="en-US" dirty="0" smtClean="0"/>
              <a:t>（都市計画法と農地法）</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a:ln>
            <a:solidFill>
              <a:schemeClr val="accent1"/>
            </a:solidFill>
          </a:ln>
        </p:spPr>
        <p:txBody>
          <a:bodyPr/>
          <a:lstStyle/>
          <a:p>
            <a:r>
              <a:rPr kumimoji="1" lang="ja-JP" altLang="en-US" dirty="0" smtClean="0"/>
              <a:t>金沢近江町市場</a:t>
            </a:r>
            <a:endParaRPr kumimoji="1" lang="ja-JP" altLang="en-US" dirty="0"/>
          </a:p>
        </p:txBody>
      </p:sp>
      <p:sp>
        <p:nvSpPr>
          <p:cNvPr id="150530" name="AutoShape 2" descr="data:image/jpeg;base64,/9j/4AAQSkZJRgABAQAAAQABAAD/2wCEAAkGBhQSERUUExQWFRUWGRsaGBcYGB8YHhgdIBgbGB8YGB8aGycfHhojGRgaHy8gJCcpLCwsGiAxNTAqNSYrLCkBCQoKDgwOGg8PGikkHyUsLDIpLi0sLzQsLCwsLCwsLCwtLC0sLCwsLCwqLCwpLCwsLCwtLCwsLCwsLCwsKiwsLP/AABEIAL0BCwMBIgACEQEDEQH/xAAbAAACAwEBAQAAAAAAAAAAAAAEBQIDBgABB//EAEQQAAIBAgQDBgMFBQUHBQEAAAECEQMhAAQSMQVBUQYTIjJhcUKBkRQjUqGxM2LB0fAHcoLS8RZDU5KisuEVJDRjwuL/xAAaAQACAwEBAAAAAAAAAAAAAAADBAABAgUG/8QANBEAAgECBAMHBAEFAAMBAAAAAQIAAxEEEiExE0FRImFxgZGh8DLB0eEUBUJSsfFDYoIz/9oADAMBAAIRAxEAPwDQdieyQqa21srKVIVl1kIQSkNYqwHh8MeJWkbYa1+yFCpIGYgpGqKfiWTYLfwkyJF5n1xHsd2noL3niZp0XCGB5h4jyJN43v74Ko8TyVDVFSsoYAk6fLpcuDISQNRIv4RMWAACaLTy9q07NepiOKbX5cv1B8vwLLUYZs0CKslHqL4iBvLk7Abbcox1fsnQ72ov2vQwGoqoA9dVS97KbjSfXBiZzI1VQBqrimrKlWGgBlggMAFa3hmDH54nU43kO9Z2LK7eEyrAnwlZWLtZo8JPK1pxvLTty9YHiYi/91/D9QGnwjKLTLfaVCIxRiEgBiNh7899XXFR7JUJQfav2kFECeBlYNA0g8yCfMFMHw4IoUeH92ygVdLv3hU6pkButxZjuZPriQ4jkJpHXV1UVTQkMD4DI8AWTYt4gI0swmDGKy0+dvWWHxHLN6fqSqdmaFVWprXXweaaYOiInmApuI6DbriNDsDTDavtReQYLAM1rEhtW0729MXCtkU1vFUipOsaWYDUysbAWHhG1rXvij7dw19IRnIVaiAoGKgOGDXjSWhza56i2LK0udvWZD4m2l7eEE7TdkFXLF1qgwF7vSoEsWAWGk6U1HZY5yTjUdkqCjI0FEwEA8W83mfWZwl4vx7LJlTTUsBIOpkJEmpqMnZSxJiYF7dMOuAxVylBkdgIDSojVc2Mi46nc788WgUP2ekqs1Q0AKn+XTuh5ojHLlieYwOOGm331Xl8XoR09Z9wMW0MkQQe9qGCbEiPKBBtfafcnG8g6RO/fIVuHOSCtTSBuNIM/MiR8sd/6c9vvNiJ8IveY25i2LBw82+9qWM+bfxFoNtrx7DERw0ww76r4l0zqEi58S2s19/QYrIOku/f7QKvwWuUhMyVbSRqKK19YYMQNOyysAjfE+HcIrosVcwKraidXdhLWhYk7QbzzwWnDiJ++q3JO62kgwPDsIgejHFy5cifvG/K1yenrHsBi8g6SFj19oM3Dn5VY/wj+WIrwypP7YkXtpX+XLF7ZEkR3tQb8xzDfu8tU/4RjwZA3++qXnmLTG1uUf8AUcVkHSS/f7ShuG1B/vj/AMi9fb5fPFq5Yjdp+Q/hidXKGP2j/IgRv0Hr+QxRU4eSI76qLRZvSJuu/PF5B0kv3+0J+yHqMd9kPUY9OWuD3jiAREi95k235fPEXyZIjvXHqCB8MdPn74mQSr989+yHqMd9kPUY5sqSZ7xxtsRyn05z+Qx1TKT/ALxxvsR6enp+ZxMg6SX7532Q9Rjvsh6jEqmXJB+8YTzEWtFrfPHj5WRHeON7giRII6cpn3AxOGsrMes8+yHqMd9kPUYi+SJM97UFwYBF7k9Nrx7AY6rkdRB72oIM2bfwkQbbXn3xMg6S798l9kPUY77Ieox4mTI/3rm87jqDG23L544ZO5+9qX5SOijp+7P+I9cTIOkl++e/ZD1GO+yHqMcuTP8AxHPzH73p+9/0jE62X1Hzsu1gR19sThrKLHrIfZD1GO+yHqMWdzcHW1gBEi8dbbnFoPri+GsrMZmafZ/LqZWjTBGxAuLRE9ItG2JVOB0GiaSGLiRN+vv64KqVo5MbTYT0Ee98d3vo309YxvIvQS+K/wDkfWD0+D0VJK0lBO8CJ9/6vi2nwDLsfFRpnVYys+selwNsTWrPJh7j0nBdDcYHUUaaTS1H11PrBhwqh3YZaVMEQPFHXTeCbjl05RihOA0IvQoTq1eu/mk3nT+eHWnQrESd2gn5x6DGa4V2zbMVKSCk1MONUsZlRYx8yL4tsgIBlrxWUspNhvrDm4RSfwtRokWtf8RBtztHud8WZngWUphqhoUxCmYUXAG3qIHPbDWvWCqSeWEuo13KmdMEMskTIggxyAMD1JPw3xUKrykRnP8AcbeMDyeWyuZTvO4pjSYGqCVjS0z8J226bnDSjTWmgVF0oth8Kgek359MUZPh1PL0yKKBEmVAJPiMKXueggex649SvpZRqk3IUnfqRzkA/n88c2rilRgDzhe0w30mOzn9p5SoyfY28LEXq6SYqFLjuiBMat/KQZwy4J20GapVWai1EKouXkeJWtq0CGXTLDkCDN8aXL1D+Iai3kGwH+knVsTPpivjXBEzKwxIKzpMzBIg22mDgy1AbG+kl02ItM/Tq8mqCW2OpxybywsWkHn5cX1UFGadWpLQpmW1RJEyqQCR05r6nC2pwipRdFYT4mgiYMgxF97xB+gw64lwqnm6zaaqykKyxJBUzO45nDFZglrHfwglN3Ych4xZmKoYeGuF6ECpby9Vg2U2j4iZ5YbcNqlqelKxZkSSAkkmTcF4uZAjlGF1fslTQgPWQFtgVN9h+P0An+eHPA+B9wzHVqEaYiOjTucBNUzZC20M7LPUcx41hZLMiRbT+FyQTJ5cj0vZna7UMu1Qqaxp0yxCCGchZ8KgG56Yp4BksxTFb7Q1My3g0ADw33hVgXsDqIvLGbZrP9r80cwaVBkKkwkJJIEDmbz12xKjkNYa+EulTape3KVt/abAJ+zqY1bVzfSoa33HxTA6kHB3Au3gr1zSegaagMTUD61UKAZb7tYU7A9YEXxp+FvU7tWqkatA1EbEiSSOUX3577RgDidQVwVBlVMFecjmehEgjf1HQFSuKYuZoZW0A95Vke1FKo5B8Kz4WPTqw5T12w97sRM26/xx87zfByhLITG5G0XFz0BiJHhPodtMNVHKKpJ1VOR+FSLj0tE+rHBKbcUjKd5itZFzSeU4y1SqEAUKSQDeYgxzi8fnhwKRkiRb0/8A6xlcgYrUz+8P1jGvHmPsP1OGcUvDYBekUw1VnUluswXHO3tXL5ipS7qm2hoBJYSIBE36HDnspx587SqkhabqYGnxASsgkNvfljIds8oDxJwRIYKbtpH7MC55XXDP+zDMR9pXmAh/Nx/LHPSo5qWvPRVqFL+LnUa2B9ZqDUq69P3katM6KcRr83n1RpvMbXibYZU8swUAsGYC50xqMbwDaTywsq9ocstV1LjvKbKpPdHdnWlAPOGdVPScFZXjAqor0xUdGXUGFI/i0xczMyY6CcdFqVQ6Th35wpaJIBkX9P8A+seileCeXSOnr64FbPOik91WOkNYUwSdJAgePdhcenTbEW4i1z3Vfw95/uxfTpNvH8Xw9YOM/wAerLzxpldj74TZbg5OdevrsOUXusaSdtOxj2w2yhMHe6hoIgiZsb72x7kVMS259/ym+GMmgB5ShUK3tz0g5x2PW3OPMLQkGemDE8vWPTljw0B/X0xZjsPxaQWkAZ5+/rOC6G49PnihRg3KrucBfUgTa7EyrLZioWIdDpsAbDrJIJkfnj5x2LRRmKGlrqWVlvub2m3I7dOuPqmPl3BazrWpT5FrPFiI1GQSeh1H0tzwqyGnlBJPefKP4Y5qVUDTT7GbLj3Ex3tOgGipVJ0LGqYBYk+gAJvAJAEicF5bLaRp+JrsRNl2AF+luUnUcUZXhipVfMN4qhBRWAIIQkEJEwTIW9pgYM0cmMTckEiTsACNo/O3rgdRrmK6bCD5mqCeir/RPsNvr1wBk6cs1Uggt4VEnygnT4dRUMSTcQYIBgzg3N8PldJGpLSOe+xA3FvmOWLMso85Nht/P+H1xxWpu9SzDf8A1DAgLpL6VAAQfNvbf5enLGd49njkiGV5aoQFQ/FE6iwm5vMiDbDPhZZi+YqgrNkVl0tTUWKmCZlgSDvf5ADjGSp5hglRTqZSQwWQoHwk7c9vfacOVmSmAJhcxvDeBdpKeaUQCrROkgj5iQD+hxneLdmQmYBy1Qh7u1MEhucMpBAJ3MeYgfFGGvZfs4aNR6jsGMkJExHt+XvOKs92ood+6hYcKUFYAFhbdAR4gpPXljSnOoZvKGVxRfsnl5XgXDu0tN37vNqCwOkVCIMg6tJAjxCJ1KAR0GNhl3XSSpGnkQbRpHPpjNZvhaV0pIQ1cuGBzCT4Z5HckBTHiYGBuTbCCrlMxQ1U0cVaDMRKNKgqAAlplp3Bv743cjeCraksBpG3abtKah7mhMNI1AE6vy2vYfF+rDs12aWkup7tBkkzuZKg9JmeXwiwM1dl+zZT7yp+0IE3Pgt5V6H9JPM294t2n+87uiFZUgNeNXLSkch12t03pKTFi255CaNbsBBp1jjOZkEGfIPz/o7f6YX1qJYblHK+dYJWxtceMbmCOU+uKcjnVrEuGBgzo2IOwkEmIE3G5vaIxPLUjWfUVBVCSmx1H/iqQdoMAfxFuXU4jP2hr80mlsBCMjQNR4dR4b6gfCwk7CZB2B5G/phbxvPaqjGCQvhAtt1ueZM+0Y0mXpwvQv8A19Qt/fGW7RUYq1bTsYifhGw54739Lp5Drvac/GtdfOVZbMDVMeVvTlBmx/XG1Pm+R/Ufzx8/oA63EETBHhA3XkRubXn2wVwHjVWpmlSpUZlta43U7xAN42wzjjYr5wGEO48It/tDpxn6TfiROWrZ2Gx35Wx7/Z2IzddNpRtxBtUXcct9sW/2oUNNXLOLWYG8bMp3+eBOxlYDifhiGDgaWLDy6oBNz5ccnap5z1y9rBf/ACfYz6OMiupn0U9TxqbuxLRtqMyY5TtiNTLgACECoCygKRFiDADdD+eC8UV/Mo6yPoQf0B+uHuNUvvPO2EHXJjTsvQ2bkY/H0JxYcmAVMLyGx6QPj9MWt5X+f/aDidX+I/UYnHqdZMontMnxkm8RYRtPqeuCVEYT8Y4gaNGowEkwAJjedjG8SflhbU45Xesq5apSdlp6nouCuu8akaLQZHMYaWqNAdTJwidRtHlTc++I4jTZiAXUKx8ygyAegMXxLATvNynHY7HDD8Xk6YwTXIAWnaWmf7o8x39QPmMeZanf2xVU8er/AOzwDfyidR5et/aDthca3aFA5Tkrliulv2jahaRoWPUi9toPi2scW54avD7fqD/DEsuBdosPCvsPcTc/wwPVqQCf6/ob/LGajWWXa5llMSZ5Db1OxP8AAfP0x8Z4fmeI/wDqoDHNGsawFRDPcCl3jarRp7vu9Ok9ZO8Y+sZXP8gQYtpNogxA5wNpvjnSfIxV7x3jOVvJ2DgHxEW6WEY5lPEo5sDDrdL6XjDSRtcdD/A/w/THlSmtRSrAMpsysPyIOK6eRAmGeSsedjG9xqJAN98I8nmKi5t6bJVWioYI0eH/AHcBTzNmN5+LfBDprBAXjPP5oKOip7CTsB0tt0n2wDl6KprqsNLVILmLgDwqIBNwCFEbkjHLmEZolgabTuRPqRzH1Eg9MXVnbcd29IBhXHnIgeSAdwOUG5vAxzVU1qhJ2+WEYAsLSjtF2gWll17oz3gGkrfSkefrtb/TGCFE+GIdOUmSD1BO8Rsb/TDbKh83mT92QgWYW2lQYVE+GYteIkcpwDnKaUqzojAEwAfhLQSQp2JBDbATvzw22usVbqJ3Bc9Uy9SKTEKvm1CzTcAciBcY3fZwoaP3Sd1qYlgCSAbAsCfSABy22GMHkeH97UWioKjzOQCBvJj3M2B6D4sbjimcXKUAiwrsIW/lHX3v8ySeuIGygsdpumGY5RzjTP5UvRenTbSSIB6eh53Fvnj5nX4dUy9TTVDCdmHWfMIHMk3FhAwxymfek2pDB59D7jnjT8L49RzYCOq6p8puCR+Gdj6G/vjFKuKuo0MJXoGnziTJcLqBREh6gAaoumaSbr4WHiLxBHqMa/L5QIgUACbQNgOgjoJ+fvjN9oHzqZgfZ6M0vu/GF7wmS2udVZIKjTpEGZN+iOr2k4qmktTpg6Rq1IvhN5AnNXFlvHM4KqNmL1CLywuYALPpC3JPSw/j/AfI4znaBYre6qf1H8MFZXtBR7pDVYCoVBdULOAxEsAdiA03xbluL0ajqFQktsSoHInrOGsPUysWXW29opiKV1ytpfaZulk11lwPE0AkXkDb6TgfhnDKqZsVO7YIumWIYQA5vfw6dJJnGrzXaHQ7J3ZJW3mgfpiinw6nV15hhBrLocFjAAIW1xB8K/w3MlxJeooYrYQeGSmGILG/4izt5w85oUUpFNQ1NDOqyhA8QkyR4dwMI+y/Z40MxQrNVpwWYAKXYm3dkeSB4nUXjcY2oyuWTSwanqpoVQ6hIEG1yZ3O9/EepxluJcUelWFJCiItRwqhUXTE3XwzPU7457AXuZ1xjOHS4Q2197za8N4vTr6+7n7tyjSIuOmL3WW3jSP19/b88L+GOXoozEklTJnnG/vbFPA6uZYuc1TVDr8OkgyNMcmaw2BME38IwwoupMRNr6RqdN5ffe49uXtjtS+pj+8dsQzmZ7sM1rBdzA80bweuLY8Lf4sZkgvFOHmvTemG06ufyItIIkEg3BFsZXO06xzS0y7hqIAFWmswGIhDA6G5IgQNpGNxlz4j7fywNWz9N406akOEO5iTc2Bttc+H1x0adsgMoMQSANxJuZM9b/liOLK/mOK8BbcyxtKcSpjEcX0U6/PDVQ6W6wKjW8sqvop89TkARvJtPyF/lik6UgBQIilTMcyASRYCLT0OnAXHu0qUGQBBVIvZlATlN/ivEeu4wembSo9NlE2JDTtK8x1gR9cTKQJFqKTaX14VQowj43xQUtAiZNxMcpn81+pw2q1JJPIX+Qxje0NOp3xLiBHh5yOZEfvE/lhGuQ/Zh6YjHK10cjQ97wj9YgQd+uxPmJwaKLKCNUrBs1yLDY8+Zv1xjJe8KCOV97E3t1gfPBtHNvABZuVtRt6C+2OW+Cv9J9YxeXcf4w9LOOVLysAaVJEROmwg3m3qOuHXDO09Ot4Ko0N1MhT6gnyn+pwk7VZNVzTNuWCm/wA4H1H54V8OyZqVFp04FyCAARNyQekbn3wA1GSoQNddo3wkemCem8+gZTgqU3LLMH4eQuTMbSSZMASYxns1xGlRrtRy5CNqLvDeZ+YuTYA+XaTtbDnjnEfsuW8PifSFSesRqPtv7wMYfhGT0K9bQWqP5VJ3k3u2xYnnfle2OzhURW1E54U1VZcxHh95qKPaanTLHQgZj4iDp1EWv4d79eeAMyuVzuqNKNzMyjalnxQBBKncdb4GqZlYJVvLcqbEXIBg3AMc8EcJrB0NUI2lRJAFzHTkRF/aOuG6tLDgG+hiOWurhSLxtwDhAytNnqGSskk32NlB6D9Y/DjNcZ1Zhu+1B1NwB8PMeoKjb1MnFnaDNtQhqK1QtYiodfNjOlF6+Y3Or4RIgYX088hYsCKVa86bpUjeQYggk7wbbkDHPCUailHNvnz7Ts4eky3ZReC067IIhmUCDN2Wy25697mbfljRdluBd5XFYgqKR3FtR5L6gTP0+QWTyP2ioAsSTM8lG8+w6c7Y2HFM6uTy4VB4oIQbkncsRz6+pIGObhwAS/Ie81iu1ZBvF3azjwB7hWAMS/t+H5yJ+Q54zOr+hgKtnkJlzcySXUg7aiSSPX64nlsqgbUg6ixkebUee+o4lVkqDMfKApLXpsBbS/dCEY6j0gcvfnzw47P1T9qQT4QqkDSRupHm2O2w2wlVfGesDr1Py64a8BRhmabQYIVZ1W3208vfDf8AS/8AyD/1lf1K3YJ6w3jpIrtH41m02IE8xG++DcwJ4dUGxvfp4wZwq7VvprHbz091Lcl6be/LDvIVFGUcuNSqSWETIBBiDbHXxGuHXy/1OPR//ZvP/Ynz6i9Qm/eAeoQDrFpPKPnhj2hn7USJjvTMAbEE+Kdhtt6Y0P8AtBlLgZYT/cT+eHaUEIViokxP3YPLrpPpzxyAoO0cC3g3AgTllMgQp5fvOOuD6mcTvFTWuv8ADN73/QHAfEq1VFHcU0cgkEMNMLpqGRA/GEHzOAMrwmocymZdwtk1UVEwxphSBabMT/LBwNIUDrHHGKLvTdac6ytofuzIYHzAGPpgtPi9/wCAxGrVC+IyFCkkkQALGSTsIBviVMm5gwTI+g9cayN0mOU9yu/+EfoMUvlU5KLVF+EciCPh5H/XFuU3X+6P0GItEcx96Jj3Hph6l9Er+6e5jzYrxbmfNirA23M0u0oeqqgsxCqNyTAHK5Pri+tky6RtJHMiw6EXBm8+mBnTUypBM+I9LbA3m5/S+GTq2wMfqPaZB/8AOD/U1+kEdFiyv2ZpvuFssAix1Xlj05bYIzFHuqciA0AAKLatOkRN45XOCKWYOvS0A8jsTtyO/O4JwDmcz3mYFMSRTGpiCNzYKwDTcGbiDHpi6jWWZRBmvaEUAVpy51NFyBGoxeByk8sA8SyikrqQOQqj84J/j8sMmEkDkLn+H5yflj2plwxkz9SP0xyK6l1IWMK1jeZ9MkhF8uBtzXoCefIkj5e2JfYkv9yAOtvwzNvW3ywbmNQrIi02KHzOS1udoO0AyTsY64OOSX1/5j/PCJw1X/L3MLxBMh2yb/3A6lVj6t02wb2HywAqHcjSsne8kz6kgYu4/wADq1qutAsaQLmLgn+eCuzfC3oh9ceIiIM7T/PGlptx8xGkO1ReBlB10mUzHFGzOYcspVUPhG0DYT1bc8wNXUQCp/r8v/H5bYlxTsvW0yrikBuQTeSIgKwk2IAufFAwmfg1YW+0MCDB83KFjz+h+p9MP5msAdYbD0qQGjC/ONkyqu8xLAiB8ionqLmxmL+uHVXh/cpSdKxpJTN1CyHBiJuLbmL2PIgEKey/DmWqddQ1J6yIk6SLk8j6eX2wy7T8X0VFp6UYadTBiRJJgBSNjAP1wfNxcqkRbEtkeymV0c1Xnu6qJm6DmNaxKzMd4rfK/ruIwNn+xKFi1BzqAANNjOlRfSpNwD6z7xgFlQNqp1KmXe+/jpmCVMMvKecDYXwXlKrPWW7ayVltt+QI5gC/yxP4SuCL6d+8U/mvTIsN97bHynZDgaUqPcVqdQ96C9SoIGnSS4BgETKyRtLKIPI7M1lYKF7swIiqGNgsKASOu55354vz+XahSqA1Xqd7UkavgG+kX2tHIegwojFUsAtanqSPSYxOOKPZdfX53eUJORptvTpm58lSLcjBMSR+f1ws4rkEpMoQEal1EGLEn0G9sX5ippRngtpVm0jcwCYHqYjCtM7VcHRRqESVcmN/C0+H4YkaZFg0zhWt/ScguH9v3DYXHs51HvIafFPpH5z7YdcHYaqRkWZef72HVDh1I6fCkHTJgWJUHTvuZBn1wvAH4QDHKmOo/wDqbo2N4WmMOW1vcW2/c1iX/kBRa1jf5pPeNuO+YyIhbz6DnizL52n9krLrSSGgahJ8IiBOJV8lUQQbiVkCmp3YzZcuQYED9Y3MeIZBfszFWcksq/eU1pkeJBMCmp/1PpDFWsWp5LbRVaAVy995jgv3xsfJvpEeb8W8+nzx9JyBmml22U2E/Ap/CcY3gfBBmWd1qU5SFsS1iSbxABkbb9YwTxvjFfLVBSplmAVR4QouKYv4hNyI+eEgMm82AV3mvVQS1zbqAP1GPEiVufh5HfUPTC7s3mmq0tTgsxJmYkWW3Tnyw2q1oiREkAfWeXoDg6akGbvF3anhozApoXYKHllQwT78uog9fTD5TItthbxqsFA2nxN/yiSfphXwrilQZ6rSqN4DOhQIA+Iet1/roZKrLXcPtpb0kFMulxyuY7y+6+2LWpAbtEtqvHvF/bFVHzD5/qcZPiHDkoqq14qRUXSIgKGMuUi4ncyTcfLBlYqoAF7m3zymSUALO1rTW5rf5YpxdmRBHtinFP8AUZa7SHDcmFqVKh3cj5ACFFvcmd732wz3xQggf1/W+PRhlBYQTG5kc7WWnTZ2IAUT4iABHqdvfGc4Ca2gvmQWZncxAiks2lh0QahzmqQNraDMtIg3Ht+uA89T0UiRJUXKDnzIHSYjphWu/KETQeM9y2dUFUZj3j+LTBMAhiJMWAVCJPMHmcJ+13EalJqejUQQZ0sw+IX8IPKT/hMeqnNcQSvmBW05hIGkpYKbMt73s2/puMecW4i9QKEWp4FI8V9V5F77bSb+pN8JsbLmh6bKjBmF5UnHq55VBt8VTmTPwclAb2PK4xtuCVi+XpM06ioJm5B6GeePnf2nMT+zaJ3kbRMxp/FaPnhtkeN5oKqwbDywLfPTe+JT7bBRLxNemy9lbTU9oq7JlqhQwwAiDBnUPUfrhd2MzdR1q94xaGWJJMCD1JwmzmYr1YLAypXbT5dz8O0k23t64edjcu60iaikE6ZmJJEzcAA77gRg1TC5SKhby+fiLJiLqaeXz+fmJ6vEn7xV1tfUYLNNuY5Dfn8sVLUtffrvz/r9OmI5nK1Frr4XAXVN4HKJWPF6HliK95/wyRNri+14i25t6e0P1aQcDLaBwtfhFi1zp9zND2bpSS3r+gj/APf5emEvG2apVZg5UXEFQyxIuRvOlY+Zw+7NU3FEkpoa50/p9YB9iMZN6FUOSwsC1pabqAJWImQbcsCw6hWbukxVQvZrWlaICY8MGPIxE+KdJU8gsGes4d9j011S5EeY3UqbEoAQT6kzzxmuFZSotUFpjxc2PxEjcdI/TbG/7O5YhWYiNUAew5/U/lihXz0S2x2gshFQDcRf2nzM1FX8In5n/wAAfXCWqrmSG0i0CAfn8/4Yd8eyLmsSqsQQNlJ5Ry9sBjhtT/hv/wAp/lhugyCmBeK1lc1CQPaL6aPqBNSQNUrpA3Nr/ui3rzxouDtKVh+5/BsLhwur/wANveMNeC5F17zUpXUsCfn6+uM4h0NM2I9ZvDq/EBYe0z9LOvJBZgAVgSRaNt7/ACxBc8xBPjtqsdzB5CTvFsE0ezdcMzaPNptKCItcgyfntiWX7K1gGDKGVtUyVFm5W3998b4lLqJWSoevwSKtqylUxBmmb7iTscIqLQzRcqQfawONdluzrrl6lIBVnQEE2Glpv8sLqfYmsGZtVPxRaTaARyST88cXFDNUJWOoGyj5zgmR7QGixWlSpIHkkhW5Gw3iLnnhlnuM5eUNajrqOisTMA8rCeWKP9hautW7ynYEczvHOPTBee7FNVFOaoGhAtpEkauhFob8sB7XOF1O8J4fn6bUw1Omaa6mELJkwhkxyjr0xbTzpYrCuBrU+MFd0m03+KD0I9DizhHADQp6NYa8yQfwqOtz4d8GNw6Yki21v/OBorisG5frpDgjLYy/iXD1qK2qZZDTsdlaNQHIE2vvbCJszQonvVQM8s06kJ8Skm7VgI+EDqR74G4l/aNSpl1KVWCmoCyokfduKbwGrBrOY2vuJF8C5b+0XLCr3RWsh1imSQrBSX7sTFZj5rSAeu2OpVqXPZmUpsBtNjQN1Pqf1OAuO8MFRlPdlyFa8kAXECx3JP0GDlWCvuf1n+OJ5pAWpzyYx/ytg2HPZvAVUD6GRzKxA9MU4IzfLA+MVPqMKm0Oci0xJsPXnbEWSMVVqLFwQYAge15J6GQANrXvieae0dcMsbC8CBczF9p/7Paeerms9VlOkArpDgBQw8NwROuSBuQDyxkuCJlMnXWsTmWKT4e4p0wfBoh4O3xQY8UHlj67SW2FXaDgNCuv3ieIkBWWzTyExce4IxzmfeP0aq3y1L27osyXbjL1KiUxRcF9pCdJvDE7emG7cTpgjwHxEAW5n5bRudhj51xxVylc09eplGoMkqQWFltdTGnYkRaL4fgGnQUOzNVQaSxYnxuup9/woQoPKfU45lWs6GN1cLTAVk2Py8cjtNRJgU294X67/wBflhWc+VWmDUqEq+pjpXxLbw+f0O5I8RgeEQi4VN5LG7736xEHb/TeMU8NqFqEtM6jzn4FO5J5ybn6QcaFZjSLHeFXDqLkfN5oKnEC4ZFq1EapUGhtCnQLtp89hEC0Dwi1zL6vxqijmmVBccoWTveJ/dP0OMv2dyPelSWM0wGBgGSRpMwf0w1q8LWq1SqQykOTcESVgyPH5fCPpg1PE0cozHW2u+8SdTnKttyjDOdoqNP4NQ8U6dJgqQpBvuCRiOW7S0Ki6lpmCSNl5fPANTg61iQ9ZFu5EHVId9QHibcaYgW6Y6l2Sy4H7Wmell5yYHi9T9TguGZXCl9rG/jfSLVVIU5d9PSaXI5pKiym3MREH1GAOJdqKVGoKZDMx30xAO8GSLxjzgfDKdFmFN1YMJIWN5F7E8jjF57hirWcxUJLs1oifHa59SPmMHFLO9qeoi7PkW76Gbeh2iR0ZgrwunpeTHXF3D+MpWJCggxN4Oxg7E3BxmOGN9zUEERoF97ORNusTi/saCHvvD7ro+IXgfrz3wy9BQrHp+BArVJI7/3+IXxXOUlzQctV1Kpp6VYBSSCbAmSwBm34V/DhcudoItKXrxQYt5lvPih72FvoW64846R9o96h6/gPQfrGE2cpeGpY30/CL+A7X8XzxirQRaBcb2v7Q1HE1GqimTpe3lcj7zS5OlSq04FWr97U7wS66vw+EDcXB1bzpPLD3K8LCVqtXW5NWJUmVWPwjGX7PUr5cwYVWH7MQPGPj3WfwixjG1xysO5cXMersQSoPz4IFxTiXcqW0M8CYXc3AsOZviGX4qXQNoKyJhjBFpvbFfHDAUgTccifjWfLfab4W52iDVy5hSQ5udRImn8OmwNt2tY4FWqurEKflphFUrqI0zPFiihtAMxbV1/w4xdJuKVajBa8G58L01WO92ANBiPuiFgmZEycN66Qap8F+5NtWrykeKfD7aeW+KuxJh4GmIqeWYnUJ8195x0cGOJhy7bg/YfmLVKhp1Qo20+8W5bMcUo5kd9WDU1bxKWRgVMmPDRUzBW8i/pY6jMdqlprTNQNLgkaKZcCKi0953lxbpOE3a6lOYNpBpt8LMfKtrGLxsd+WNLwSkDl0BAMTuP3j1wxURRSDAazK1C1Q327oTXrlSgudTaZC2FiZN9rRi7QfxfkMCcSHiom9qg2AO4IuSRA9RJ9MHYUhInzfDqBZGqUVdqjadXco14N2JWQLRJ9MXZbgVBTqWlTVlJgimgIvyISRjuIAfcyJisPhZou1/CRH94yBg+nz9/5YubJMipuPRv5HFuZB1U4E+Iz6eE326wPninn/i/guLc0oLUpEkMYtMeBvQx+WHKH0wZ3nub5YGwTm9hgbEqfVLTaMcBVG1Ngmu8DAtMgXJA98artYWmUHOXYQcTqVFcNolblwILG4gKCLgLJsZsLGcPO+X8Q+oxTmjIEFd5Ikf1vjlV6ZdYVDYxDluEZXM1EqimNaNqLA6TKmdNRY3BKgg3wD2nzQauVGyWtzbcn9B8sarJwJJIBPqNv9Z/LFPEeGUa3mgNyYEA/+fngJou9K3OMpXs92uQNu6fPeE3mxF3+HT15D9efuRgbhn/xvm2wn4FG0X2+f5nXr2VYNIq0yL7/AMRfEP8AZGAAj0VAMwD8unQD+helpPwiLax8Ymna1/msF7FCxn8C8tPPoNvbDTKODSrQVMPVB0hhBHI6+Y5kW6YnwjgjUSxL0zIAs3r7YKThxVXAqA6yx8VSY1ch4bKOQ5YV/j1ekTqOpe4MymczZpkDTqnne14v4T8+fK8SBxxYkA6DeLEmbgn8HpHvA9caUdn2/wCJT+p/l/W18K+NA5ZgreLUJtJ6726L+g9cdV2y6kxpKlNtALmG8H4gtEmpUOldHQm5ZYEC5Mnp9L4TcRyzmrUZKDVFLsysKZIYE6hebgj9cX8Mz/eFgAo8DXqeWLEk6ljyrubTEzFx+KcUqiu4FWfudfgbwk6AdS38s7Wj54oVTuh9vzF6lNc4uNzbeNuC8HIpVNRFPvBSsV0hYM3k79fXBfD8nSyINRqqlAGnTLGWYXsSTLGPnhZQ41/7On35Z0qVDTZvMwgSpGkXII2i/vbF+X7KtlFq1O+pEFYPeKFUA1NRmZFxIEgiY9cHNWpl7jFHwwWqMw52374LxrNI2YU3IZtSEGBdQASOYhuhwJmMmmhjF6mnV6wpA/I4O4pw+o9ZHhWgiSGAB8hlQfhMGNuWJZnKMaYAFxBIkbAX5+oxTYkNRdCw202mnoIj02pjn2tZfwDLqDRMCVDAeaY7xZAjw9N742OMpwVQvd6i4cEjTJ0+JwZIFibC/LGmzOZWmpdyFUbk8sJYZHRSGBHiJMRq8o4jkFrAK+2/0KkfmBioppYjeI/7Rg2qYIMTy5c46nA9SixYmN45jpGKxNLMt1GswjcjEWZ/3gk+WlaLeZhYxc9bnltzr7NUdFYDUzTrMsZN7x7DphpU4UWUwqBmgFuZCtIBIWYF/rivhvCHp1VdisAkQJ/CfTDuBYJh2V9DfT0EVxCs1UMu0V9rsmrViSJPdkDfmCCIBEzGHvZr/wCMg6SMCcdyTvVlVLDSNh6tg/gtJkp6SrSGPL0Bw49moqBv/wBgkDCq19v+TzjURRldX31P4VaDJ8XiI0x+IXHIYY4C4nkWqhAttLq8siv5b2BIgzseWDL/AIT+X88KcNuhjWlop40QFpTH/wAhIkMb6220c/e3XDRN29//AMjFVbKFhBDCG1WbTs2oAwduox1DMhmIVkY7wHBOwGwnpi+G3Sa3Ek259x+gxfmKYLUyRsxI9PAw6dMUOCCZ9PXl7emB+JccSnXpUmSozORpZULBSfDc8rE+ww1QFgQZhjD83sPfAuC81t88CYlT6pabS7MvJjpiVMeJfY/wxXSF5x5maAcFSYDKwJ6SInAs16glHQWg9bijd8oRNaDUGYOsgiJAGr4ecwb4ivEKpzOk0Yp6YDa1kmZnTq8sfP0xl6XB2WhqVwDVaprqzIVmqIVYCQwBAIPMTfB1bPVamZQqJoyGZ9RGkLMkqDEjRE3HjUxYjBQxYXvz6jaZRiVuV7ufz7RtT4y4zOiogRanhp/eKWJWZsDHPltF98EV80RmkTvVAI/Zz4jZri3p15YTNTp/aQj0ytIQ1OqWjUxI8AkQRIFtxpnYjBOdD/8AqVKMvqTTev4vDapax09Nx8WKo1WFw/538hC1KOa2XTS/p5n0jHhVYszTXFQXgDTaHcT4VG3ki/k6zhnhTw6m7M2tNIvs9S8sYswA8sG2xnDCnlgDILdLux5RsTGGRAtvFNOvUFTMaq6aQrFRP7P1aVgAfPEqD1av7OurBTpYgqb+A38G8A2/+z0GCHy0GqyINRVoJLQx5AxMCegnFeQeJLI6mbae8YEaRcgjeZ/LngFH6ee53vCOQdRDnZtDagBbk0/wGMn2v4pQpVlFagapKiCCbeJrWxrHrhlaAwgc1I/XGC/tBpMa6aZ/Z/8A7bGaqozAPt3xjBqGexnnAuKZOtWWimVKawVMlojSbXA9I6fLEuNdn6v2lu6pRS7sIpDAAeCIgnrz3wm7N0XXN0SZjvBy5G3T1xoe13DHfMAq6pKxBK+I6TtqIPhsbYSxLU6QugBHzpHnULVAvpbnff1lVXM/ZcuqsoatqZ1E6jTBkA3Mao26XO+9vZ9Vru1OqTUDICQSTsR851Xn/wA4S0+B1YYGorWXYp4fCfFYnzXN/lh92U4JVo5lnfZkIF9rg/iP6DCNLEsXtyOkqplCEg67xTx7tFSo5l6fck92QPCyqICgjdCbCAL8sCZTtZRnStA6nIXUWUlbKnJAfhB+XtintXkKpzlcqBBcHcclA5/PEMr2dzcIxUd2CjHxJspkHrsxxjsZ9+cdSlQ4asbXsOfdNRw9IzBt8VPl6+9/oPnjTcXaKLHWE28RXWB4huOfTGdyX7f/ABU426/X640PGMx3dF3LFAIJYIXIEj4Rv0x3MV9QnEq7iFVdvmP+4YniFXb6fqMBVc/UFXSKLGnIBb1M3/u/0YwpAWhtLb5n/uOKO/8AHpg+bf8Awzi+lsfc/qcLKzsM0onwkSRpJv4IOrYWm3P5YFUYra3UTai5MZjzH2H6tgfN8TWiGkjVcqOsKPoDtO0x1GKeNVay03OXUPVhYUxtr8RALKCQpJALCTzxVmKIqZYNmaSlwKbMovobw6tBBkEGYIPzw9QFjmv18YJwSLCU1u1yh0KlDTdmpqDId6ikiF+ESwi8c7iwN3+0rd6KfcNc+E61GofiUNp+mM3WGXC0Q9Nl7sagZ8gZiyvaCXBBJ9VneBivi3DxBo9+6U3qagpGoILyzSwYgkjw8okzGKfGKjG1rePhb1hadJKtlDWbnpp7Rxx0182pFNXUI2l6B0hmmNLOVY/d84EzuYiy+t2OqgT3dFmF4pMVdT1UkCD6k/zwTwKmcozGpVZknStvFUCKBLTe2qygyRFjGBanFKdLiSVzTZErSnevKarBRa0oDpuR0PLFOyGxddSeuw6iXSFVrhGPZva2l/z53mpyeXqJTVar944VdTxGq7bgHeIE898ZztpxXMU8zQFKQrkKSEllIqISwPQqSsG0E++NbVcNcEEFVIIuCJNxjM9s+HtXegiqSSK8Ryb7PKkzt49InrGGEUZiDBOSdY+TiPeMyCCEA1Ecmk26bQfnieBuCUwcsKt5rBahB+EsASvsDOCcVUFjveRL21l9MWxCvsfDq8LeH8VtvntiSzHlOOM9GH9eowuqkNciQ6zL1aC1MqlN8uykiWQ65B1TJOi9oMG943GBs3kqiIEoBaQUGOZ0zBguqkGVNoNtjjXmmeh/5V/y4j3F503/ALq/5cFK07WCkHqJKbVE2bTpy9JkswWGVFSO/ekwZ9Skxa+kKbjyyByU2tjQVaStm6TsWD6B4YEbNuZmbnlywctGDIBBH7q/5cS8W/i+g/y4iqgN7Hl7TRYsAHsd4Hw3KJqLU20MdQIIExrdtpNizM3zweKD86n/AEjEApmYM+w/y491N+99B/lwbiDoZgjviDLZal3+cOqoxZHDqQAIm4Uhpn6YPyFcAlVLILmWUQYhdyx3EEemD9JvY33st/8Apx53Z6H6L/lxXE6gzbEtuZM1QUYawxg7R+gOMT29Yd+g1MvgHl/vN6f1ONiDJKyZi4GmQD1gSBjPdquyb5twQQF0aSCDe5PL3wCtTWuQGuB88YfCsqPdjMrwqoBXpHW5+8SxiPN7ev5DGn7X1ilVCFRjpMatNtwYLDmLGPbmMZvO8Bp5B0NWsiFiGACVHJCaZMKpIABAk2uMH9qeP5Wu6TXelpDA6qVZNiJJPdWC852nCtXDJSW1PXx/4I87I1RWGo1ksjmGerGhJPPwAtp8s6b239PrOk4TWXvNKgAQxsytJJE2AEYWZDghyROYq1fu6aMWLM0ARv5eUYR8C7T5PL1nqHMMwKmR3Na0st70RAlgP8QwKnRbcqBAVSrnsdOUH7WZmmM3WDVainVcKSAPDFres+4HTDzK5qnWp0WptPdo6mRHi7oA7wdjyscIK1Wlms4z0M0itWdSivRqi4EAS9MLMqbTfbGn4J2PqUaZDkO+p2DDUoGpApkRB2/lgJwz5swB3jNRqQpLrrYfvl95DIn7/c+anbpcbW542GEVDgbq4a3mBO/Ija3phxXqsqsQhYgEhdpIG3zx2MQM7DLOZVINrSVbynEzhL/6zWNU0jk6wUyO9ldPlmd59PfDM5lv+E/Pp/mwtw26QZEsp8/c4TZ2n/72k0ciJhjzTmDpHzBJ5RhkuYcMR3NSJ83hjp+KeXTniioXLT3VUXFoXkRfz7fyPpIqtJyBYc5pDYw74vl/HFOeWadQRNlO4GxJO9thzxIMxIOhltzAO8Wsd7Y5kYhgVkMsHdevv1wzSUhtRMGZmhwo5hVdfvKYChQVRSNMkhvHcSQQDt64N4pRYIGqr5TP7OmSTGynvJ5chNvTDPhOQGXp6KaGJJuevoqAD5DHvFMiMwmipTkTO88ipsVIIKsRBHPDDojoUI3Ftv17wSplbON/H9yjgyOx1MpCyWViVuD/AHWPRfz52xPiy0alZKVWgKx0O6gojiAVDec2N1959MFZNDSRUVDCiBLEn5+HHnc/ed73Xj06dWo2EzAtAv03jG1yqoWas17wThXE0zFJaiBgpBEMIZdLRpYSYYbEYO0prWdJZkIi2rTaSOenYH104GyvD1p6tFPRrZnaCSWZiCWJN5tgfi/Zdcw1NyzIygjUpYNBBsCGECTJAiYEm2MrfMTL5C5jUIopwkBVAAC7AC0COmBsEUcropBBfSoHvHPFPdHocVUGs0phFd3HlUESNzFryflbEadSrIlViLkNzmIFul8U94ep+uO7w9T9ca4omchh+AamrvLCqQSLgrpHh5TeCfzx53h6n647vD1P1xRqgywpEjqcg2qjf8E/Fex/dEf3h6x5UV5n76x2GiDGo8+th9PXE+8PU/XHd4ep+uKzia17pa2bYEjunO1wVg+b97lA/wCYeuItnmgnuahI5eHopt4vUj/CfTEO8PU/XHd4ep+uL4krL3f7kOJ8UelGig9SQTI2B6Gxxja2czeZmoq1IJ8DU9YUAWIAEar/ABbyPkdr3h6n648DnqcFXEBeUVq4U1N2MxWaztSmCWo1EdxpFQNUVidlliJaOQJxquCccqVWFN6LpCSXMgEiBsQN98FPeJvBkTeCNiPX1xLvD1P1xkVUAsF79+u8tcO4a+b2Ejxfs7l81p+0UUqaJ06hcTEwd4MD6DAP+wWRmfsyE+smfeTcGBIO+GHeHqfrju8PU/XGOIvSMgMNAYVmcstRGR1DIwKspEgg2II6RhAP7OeHjbKU/wA/fr1A+mGveHqfrju8PU/XENQHlIAw2MD4f2KyVB1qUsvTRluCAbGIkSYmOeHeAO8PU/XHd4ep+uLFQDlKKsdzPMzx2lTemlRtL1CQogmfEEkkCFBZlEmLkDHHjI0z3dU72CXs2nafn7XwNWySuyM6U3amSUZkkqSZkGbHb6DEzQmfUkm77kRbx222GC8SnM5DDnzkAnQ9uikztt9fyxKnmZaNLbTJEDeI/jhf3F5/i/SNtcbYnRBUyI+eo+vN/XFcROsrIYxpPKg9QDiWFyMQAJNhGJd4ep+uMcUTWQw/HYA7w9T9cd3h6n64riiTIYbUeAT0BOA6nFQtRk0VPDo8QQlTqMWPOOfTEXYkESbiMVPTkljuYm7xaYtrgb8t+eNrVXnKyGEV+KBACadUyQLITu2m/wCp6DEaPFgzBe7qiQ5lkIHgbTc8p3HUXxQtGI9PV+s/jvj1KZFxG0fEbexeMa4lOTIY0UyAce4Xq5AiT9ce94ep+uBcUS8hh+OwB3h6n647vD1P1xOKJMhn/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50532" name="AutoShape 4" descr="data:image/jpeg;base64,/9j/4AAQSkZJRgABAQAAAQABAAD/2wCEAAkGBhQSERUUExQWFRUWGRsaGBcYGB8YHhgdIBgbGB8YGB8aGycfHhojGRgaHy8gJCcpLCwsGiAxNTAqNSYrLCkBCQoKDgwOGg8PGikkHyUsLDIpLi0sLzQsLCwsLCwsLCwtLC0sLCwsLCwqLCwpLCwsLCwtLCwsLCwsLCwsKiwsLP/AABEIAL0BCwMBIgACEQEDEQH/xAAbAAACAwEBAQAAAAAAAAAAAAAEBQIDBgABB//EAEQQAAIBAgQDBgMFBQUHBQEAAAECEQMhAAQSMQVBUQYTIjJhcUKBkRQjUqGxM2LB0fAHcoLS8RZDU5KisuEVJDRjwuL/xAAaAQACAwEBAAAAAAAAAAAAAAADBAABAgUG/8QANBEAAgECBAMHBAEFAAMBAAAAAQIAAxEEEiExE0FRImFxgZGh8DLB0eEUBUJSsfFDYoIz/9oADAMBAAIRAxEAPwDQdieyQqa21srKVIVl1kIQSkNYqwHh8MeJWkbYa1+yFCpIGYgpGqKfiWTYLfwkyJF5n1xHsd2noL3niZp0XCGB5h4jyJN43v74Ko8TyVDVFSsoYAk6fLpcuDISQNRIv4RMWAACaLTy9q07NepiOKbX5cv1B8vwLLUYZs0CKslHqL4iBvLk7Abbcox1fsnQ72ov2vQwGoqoA9dVS97KbjSfXBiZzI1VQBqrimrKlWGgBlggMAFa3hmDH54nU43kO9Z2LK7eEyrAnwlZWLtZo8JPK1pxvLTty9YHiYi/91/D9QGnwjKLTLfaVCIxRiEgBiNh7899XXFR7JUJQfav2kFECeBlYNA0g8yCfMFMHw4IoUeH92ygVdLv3hU6pkButxZjuZPriQ4jkJpHXV1UVTQkMD4DI8AWTYt4gI0swmDGKy0+dvWWHxHLN6fqSqdmaFVWprXXweaaYOiInmApuI6DbriNDsDTDavtReQYLAM1rEhtW0729MXCtkU1vFUipOsaWYDUysbAWHhG1rXvij7dw19IRnIVaiAoGKgOGDXjSWhza56i2LK0udvWZD4m2l7eEE7TdkFXLF1qgwF7vSoEsWAWGk6U1HZY5yTjUdkqCjI0FEwEA8W83mfWZwl4vx7LJlTTUsBIOpkJEmpqMnZSxJiYF7dMOuAxVylBkdgIDSojVc2Mi46nc788WgUP2ekqs1Q0AKn+XTuh5ojHLlieYwOOGm331Xl8XoR09Z9wMW0MkQQe9qGCbEiPKBBtfafcnG8g6RO/fIVuHOSCtTSBuNIM/MiR8sd/6c9vvNiJ8IveY25i2LBw82+9qWM+bfxFoNtrx7DERw0ww76r4l0zqEi58S2s19/QYrIOku/f7QKvwWuUhMyVbSRqKK19YYMQNOyysAjfE+HcIrosVcwKraidXdhLWhYk7QbzzwWnDiJ++q3JO62kgwPDsIgejHFy5cifvG/K1yenrHsBi8g6SFj19oM3Dn5VY/wj+WIrwypP7YkXtpX+XLF7ZEkR3tQb8xzDfu8tU/4RjwZA3++qXnmLTG1uUf8AUcVkHSS/f7ShuG1B/vj/AMi9fb5fPFq5Yjdp+Q/hidXKGP2j/IgRv0Hr+QxRU4eSI76qLRZvSJuu/PF5B0kv3+0J+yHqMd9kPUY9OWuD3jiAREi95k235fPEXyZIjvXHqCB8MdPn74mQSr989+yHqMd9kPUY5sqSZ7xxtsRyn05z+Qx1TKT/ALxxvsR6enp+ZxMg6SX7532Q9Rjvsh6jEqmXJB+8YTzEWtFrfPHj5WRHeON7giRII6cpn3AxOGsrMes8+yHqMd9kPUYi+SJM97UFwYBF7k9Nrx7AY6rkdRB72oIM2bfwkQbbXn3xMg6S798l9kPUY77Ieox4mTI/3rm87jqDG23L544ZO5+9qX5SOijp+7P+I9cTIOkl++e/ZD1GO+yHqMcuTP8AxHPzH73p+9/0jE62X1Hzsu1gR19sThrKLHrIfZD1GO+yHqMWdzcHW1gBEi8dbbnFoPri+GsrMZmafZ/LqZWjTBGxAuLRE9ItG2JVOB0GiaSGLiRN+vv64KqVo5MbTYT0Ee98d3vo309YxvIvQS+K/wDkfWD0+D0VJK0lBO8CJ9/6vi2nwDLsfFRpnVYys+selwNsTWrPJh7j0nBdDcYHUUaaTS1H11PrBhwqh3YZaVMEQPFHXTeCbjl05RihOA0IvQoTq1eu/mk3nT+eHWnQrESd2gn5x6DGa4V2zbMVKSCk1MONUsZlRYx8yL4tsgIBlrxWUspNhvrDm4RSfwtRokWtf8RBtztHud8WZngWUphqhoUxCmYUXAG3qIHPbDWvWCqSeWEuo13KmdMEMskTIggxyAMD1JPw3xUKrykRnP8AcbeMDyeWyuZTvO4pjSYGqCVjS0z8J226bnDSjTWmgVF0oth8Kgek359MUZPh1PL0yKKBEmVAJPiMKXueggex649SvpZRqk3IUnfqRzkA/n88c2rilRgDzhe0w30mOzn9p5SoyfY28LEXq6SYqFLjuiBMat/KQZwy4J20GapVWai1EKouXkeJWtq0CGXTLDkCDN8aXL1D+Iai3kGwH+knVsTPpivjXBEzKwxIKzpMzBIg22mDgy1AbG+kl02ItM/Tq8mqCW2OpxybywsWkHn5cX1UFGadWpLQpmW1RJEyqQCR05r6nC2pwipRdFYT4mgiYMgxF97xB+gw64lwqnm6zaaqykKyxJBUzO45nDFZglrHfwglN3Ych4xZmKoYeGuF6ECpby9Vg2U2j4iZ5YbcNqlqelKxZkSSAkkmTcF4uZAjlGF1fslTQgPWQFtgVN9h+P0An+eHPA+B9wzHVqEaYiOjTucBNUzZC20M7LPUcx41hZLMiRbT+FyQTJ5cj0vZna7UMu1Qqaxp0yxCCGchZ8KgG56Yp4BksxTFb7Q1My3g0ADw33hVgXsDqIvLGbZrP9r80cwaVBkKkwkJJIEDmbz12xKjkNYa+EulTape3KVt/abAJ+zqY1bVzfSoa33HxTA6kHB3Au3gr1zSegaagMTUD61UKAZb7tYU7A9YEXxp+FvU7tWqkatA1EbEiSSOUX3577RgDidQVwVBlVMFecjmehEgjf1HQFSuKYuZoZW0A95Vke1FKo5B8Kz4WPTqw5T12w97sRM26/xx87zfByhLITG5G0XFz0BiJHhPodtMNVHKKpJ1VOR+FSLj0tE+rHBKbcUjKd5itZFzSeU4y1SqEAUKSQDeYgxzi8fnhwKRkiRb0/8A6xlcgYrUz+8P1jGvHmPsP1OGcUvDYBekUw1VnUluswXHO3tXL5ipS7qm2hoBJYSIBE36HDnspx587SqkhabqYGnxASsgkNvfljIds8oDxJwRIYKbtpH7MC55XXDP+zDMR9pXmAh/Nx/LHPSo5qWvPRVqFL+LnUa2B9ZqDUq69P3katM6KcRr83n1RpvMbXibYZU8swUAsGYC50xqMbwDaTywsq9ocstV1LjvKbKpPdHdnWlAPOGdVPScFZXjAqor0xUdGXUGFI/i0xczMyY6CcdFqVQ6Th35wpaJIBkX9P8A+seileCeXSOnr64FbPOik91WOkNYUwSdJAgePdhcenTbEW4i1z3Vfw95/uxfTpNvH8Xw9YOM/wAerLzxpldj74TZbg5OdevrsOUXusaSdtOxj2w2yhMHe6hoIgiZsb72x7kVMS259/ym+GMmgB5ShUK3tz0g5x2PW3OPMLQkGemDE8vWPTljw0B/X0xZjsPxaQWkAZ5+/rOC6G49PnihRg3KrucBfUgTa7EyrLZioWIdDpsAbDrJIJkfnj5x2LRRmKGlrqWVlvub2m3I7dOuPqmPl3BazrWpT5FrPFiI1GQSeh1H0tzwqyGnlBJPefKP4Y5qVUDTT7GbLj3Ex3tOgGipVJ0LGqYBYk+gAJvAJAEicF5bLaRp+JrsRNl2AF+luUnUcUZXhipVfMN4qhBRWAIIQkEJEwTIW9pgYM0cmMTckEiTsACNo/O3rgdRrmK6bCD5mqCeir/RPsNvr1wBk6cs1Uggt4VEnygnT4dRUMSTcQYIBgzg3N8PldJGpLSOe+xA3FvmOWLMso85Nht/P+H1xxWpu9SzDf8A1DAgLpL6VAAQfNvbf5enLGd49njkiGV5aoQFQ/FE6iwm5vMiDbDPhZZi+YqgrNkVl0tTUWKmCZlgSDvf5ADjGSp5hglRTqZSQwWQoHwk7c9vfacOVmSmAJhcxvDeBdpKeaUQCrROkgj5iQD+hxneLdmQmYBy1Qh7u1MEhucMpBAJ3MeYgfFGGvZfs4aNR6jsGMkJExHt+XvOKs92ood+6hYcKUFYAFhbdAR4gpPXljSnOoZvKGVxRfsnl5XgXDu0tN37vNqCwOkVCIMg6tJAjxCJ1KAR0GNhl3XSSpGnkQbRpHPpjNZvhaV0pIQ1cuGBzCT4Z5HckBTHiYGBuTbCCrlMxQ1U0cVaDMRKNKgqAAlplp3Bv743cjeCraksBpG3abtKah7mhMNI1AE6vy2vYfF+rDs12aWkup7tBkkzuZKg9JmeXwiwM1dl+zZT7yp+0IE3Pgt5V6H9JPM294t2n+87uiFZUgNeNXLSkch12t03pKTFi255CaNbsBBp1jjOZkEGfIPz/o7f6YX1qJYblHK+dYJWxtceMbmCOU+uKcjnVrEuGBgzo2IOwkEmIE3G5vaIxPLUjWfUVBVCSmx1H/iqQdoMAfxFuXU4jP2hr80mlsBCMjQNR4dR4b6gfCwk7CZB2B5G/phbxvPaqjGCQvhAtt1ueZM+0Y0mXpwvQv8A19Qt/fGW7RUYq1bTsYifhGw54739Lp5Drvac/GtdfOVZbMDVMeVvTlBmx/XG1Pm+R/Ufzx8/oA63EETBHhA3XkRubXn2wVwHjVWpmlSpUZlta43U7xAN42wzjjYr5wGEO48It/tDpxn6TfiROWrZ2Gx35Wx7/Z2IzddNpRtxBtUXcct9sW/2oUNNXLOLWYG8bMp3+eBOxlYDifhiGDgaWLDy6oBNz5ccnap5z1y9rBf/ACfYz6OMiupn0U9TxqbuxLRtqMyY5TtiNTLgACECoCygKRFiDADdD+eC8UV/Mo6yPoQf0B+uHuNUvvPO2EHXJjTsvQ2bkY/H0JxYcmAVMLyGx6QPj9MWt5X+f/aDidX+I/UYnHqdZMontMnxkm8RYRtPqeuCVEYT8Y4gaNGowEkwAJjedjG8SflhbU45Xesq5apSdlp6nouCuu8akaLQZHMYaWqNAdTJwidRtHlTc++I4jTZiAXUKx8ygyAegMXxLATvNynHY7HDD8Xk6YwTXIAWnaWmf7o8x39QPmMeZanf2xVU8er/AOzwDfyidR5et/aDthca3aFA5Tkrliulv2jahaRoWPUi9toPi2scW54avD7fqD/DEsuBdosPCvsPcTc/wwPVqQCf6/ob/LGajWWXa5llMSZ5Db1OxP8AAfP0x8Z4fmeI/wDqoDHNGsawFRDPcCl3jarRp7vu9Ok9ZO8Y+sZXP8gQYtpNogxA5wNpvjnSfIxV7x3jOVvJ2DgHxEW6WEY5lPEo5sDDrdL6XjDSRtcdD/A/w/THlSmtRSrAMpsysPyIOK6eRAmGeSsedjG9xqJAN98I8nmKi5t6bJVWioYI0eH/AHcBTzNmN5+LfBDprBAXjPP5oKOip7CTsB0tt0n2wDl6KprqsNLVILmLgDwqIBNwCFEbkjHLmEZolgabTuRPqRzH1Eg9MXVnbcd29IBhXHnIgeSAdwOUG5vAxzVU1qhJ2+WEYAsLSjtF2gWll17oz3gGkrfSkefrtb/TGCFE+GIdOUmSD1BO8Rsb/TDbKh83mT92QgWYW2lQYVE+GYteIkcpwDnKaUqzojAEwAfhLQSQp2JBDbATvzw22usVbqJ3Bc9Uy9SKTEKvm1CzTcAciBcY3fZwoaP3Sd1qYlgCSAbAsCfSABy22GMHkeH97UWioKjzOQCBvJj3M2B6D4sbjimcXKUAiwrsIW/lHX3v8ySeuIGygsdpumGY5RzjTP5UvRenTbSSIB6eh53Fvnj5nX4dUy9TTVDCdmHWfMIHMk3FhAwxymfek2pDB59D7jnjT8L49RzYCOq6p8puCR+Gdj6G/vjFKuKuo0MJXoGnziTJcLqBREh6gAaoumaSbr4WHiLxBHqMa/L5QIgUACbQNgOgjoJ+fvjN9oHzqZgfZ6M0vu/GF7wmS2udVZIKjTpEGZN+iOr2k4qmktTpg6Rq1IvhN5AnNXFlvHM4KqNmL1CLywuYALPpC3JPSw/j/AfI4znaBYre6qf1H8MFZXtBR7pDVYCoVBdULOAxEsAdiA03xbluL0ajqFQktsSoHInrOGsPUysWXW29opiKV1ytpfaZulk11lwPE0AkXkDb6TgfhnDKqZsVO7YIumWIYQA5vfw6dJJnGrzXaHQ7J3ZJW3mgfpiinw6nV15hhBrLocFjAAIW1xB8K/w3MlxJeooYrYQeGSmGILG/4izt5w85oUUpFNQ1NDOqyhA8QkyR4dwMI+y/Z40MxQrNVpwWYAKXYm3dkeSB4nUXjcY2oyuWTSwanqpoVQ6hIEG1yZ3O9/EepxluJcUelWFJCiItRwqhUXTE3XwzPU7457AXuZ1xjOHS4Q2197za8N4vTr6+7n7tyjSIuOmL3WW3jSP19/b88L+GOXoozEklTJnnG/vbFPA6uZYuc1TVDr8OkgyNMcmaw2BME38IwwoupMRNr6RqdN5ffe49uXtjtS+pj+8dsQzmZ7sM1rBdzA80bweuLY8Lf4sZkgvFOHmvTemG06ufyItIIkEg3BFsZXO06xzS0y7hqIAFWmswGIhDA6G5IgQNpGNxlz4j7fywNWz9N406akOEO5iTc2Bttc+H1x0adsgMoMQSANxJuZM9b/liOLK/mOK8BbcyxtKcSpjEcX0U6/PDVQ6W6wKjW8sqvop89TkARvJtPyF/lik6UgBQIilTMcyASRYCLT0OnAXHu0qUGQBBVIvZlATlN/ivEeu4wembSo9NlE2JDTtK8x1gR9cTKQJFqKTaX14VQowj43xQUtAiZNxMcpn81+pw2q1JJPIX+Qxje0NOp3xLiBHh5yOZEfvE/lhGuQ/Zh6YjHK10cjQ97wj9YgQd+uxPmJwaKLKCNUrBs1yLDY8+Zv1xjJe8KCOV97E3t1gfPBtHNvABZuVtRt6C+2OW+Cv9J9YxeXcf4w9LOOVLysAaVJEROmwg3m3qOuHXDO09Ot4Ko0N1MhT6gnyn+pwk7VZNVzTNuWCm/wA4H1H54V8OyZqVFp04FyCAARNyQekbn3wA1GSoQNddo3wkemCem8+gZTgqU3LLMH4eQuTMbSSZMASYxns1xGlRrtRy5CNqLvDeZ+YuTYA+XaTtbDnjnEfsuW8PifSFSesRqPtv7wMYfhGT0K9bQWqP5VJ3k3u2xYnnfle2OzhURW1E54U1VZcxHh95qKPaanTLHQgZj4iDp1EWv4d79eeAMyuVzuqNKNzMyjalnxQBBKncdb4GqZlYJVvLcqbEXIBg3AMc8EcJrB0NUI2lRJAFzHTkRF/aOuG6tLDgG+hiOWurhSLxtwDhAytNnqGSskk32NlB6D9Y/DjNcZ1Zhu+1B1NwB8PMeoKjb1MnFnaDNtQhqK1QtYiodfNjOlF6+Y3Or4RIgYX088hYsCKVa86bpUjeQYggk7wbbkDHPCUailHNvnz7Ts4eky3ZReC067IIhmUCDN2Wy25697mbfljRdluBd5XFYgqKR3FtR5L6gTP0+QWTyP2ioAsSTM8lG8+w6c7Y2HFM6uTy4VB4oIQbkncsRz6+pIGObhwAS/Ie81iu1ZBvF3azjwB7hWAMS/t+H5yJ+Q54zOr+hgKtnkJlzcySXUg7aiSSPX64nlsqgbUg6ixkebUee+o4lVkqDMfKApLXpsBbS/dCEY6j0gcvfnzw47P1T9qQT4QqkDSRupHm2O2w2wlVfGesDr1Py64a8BRhmabQYIVZ1W3208vfDf8AS/8AyD/1lf1K3YJ6w3jpIrtH41m02IE8xG++DcwJ4dUGxvfp4wZwq7VvprHbz091Lcl6be/LDvIVFGUcuNSqSWETIBBiDbHXxGuHXy/1OPR//ZvP/Ynz6i9Qm/eAeoQDrFpPKPnhj2hn7USJjvTMAbEE+Kdhtt6Y0P8AtBlLgZYT/cT+eHaUEIViokxP3YPLrpPpzxyAoO0cC3g3AgTllMgQp5fvOOuD6mcTvFTWuv8ADN73/QHAfEq1VFHcU0cgkEMNMLpqGRA/GEHzOAMrwmocymZdwtk1UVEwxphSBabMT/LBwNIUDrHHGKLvTdac6ytofuzIYHzAGPpgtPi9/wCAxGrVC+IyFCkkkQALGSTsIBviVMm5gwTI+g9cayN0mOU9yu/+EfoMUvlU5KLVF+EciCPh5H/XFuU3X+6P0GItEcx96Jj3Hph6l9Er+6e5jzYrxbmfNirA23M0u0oeqqgsxCqNyTAHK5Pri+tky6RtJHMiw6EXBm8+mBnTUypBM+I9LbA3m5/S+GTq2wMfqPaZB/8AOD/U1+kEdFiyv2ZpvuFssAix1Xlj05bYIzFHuqciA0AAKLatOkRN45XOCKWYOvS0A8jsTtyO/O4JwDmcz3mYFMSRTGpiCNzYKwDTcGbiDHpi6jWWZRBmvaEUAVpy51NFyBGoxeByk8sA8SyikrqQOQqj84J/j8sMmEkDkLn+H5yflj2plwxkz9SP0xyK6l1IWMK1jeZ9MkhF8uBtzXoCefIkj5e2JfYkv9yAOtvwzNvW3ywbmNQrIi02KHzOS1udoO0AyTsY64OOSX1/5j/PCJw1X/L3MLxBMh2yb/3A6lVj6t02wb2HywAqHcjSsne8kz6kgYu4/wADq1qutAsaQLmLgn+eCuzfC3oh9ceIiIM7T/PGlptx8xGkO1ReBlB10mUzHFGzOYcspVUPhG0DYT1bc8wNXUQCp/r8v/H5bYlxTsvW0yrikBuQTeSIgKwk2IAufFAwmfg1YW+0MCDB83KFjz+h+p9MP5msAdYbD0qQGjC/ONkyqu8xLAiB8ionqLmxmL+uHVXh/cpSdKxpJTN1CyHBiJuLbmL2PIgEKey/DmWqddQ1J6yIk6SLk8j6eX2wy7T8X0VFp6UYadTBiRJJgBSNjAP1wfNxcqkRbEtkeymV0c1Xnu6qJm6DmNaxKzMd4rfK/ruIwNn+xKFi1BzqAANNjOlRfSpNwD6z7xgFlQNqp1KmXe+/jpmCVMMvKecDYXwXlKrPWW7ayVltt+QI5gC/yxP4SuCL6d+8U/mvTIsN97bHynZDgaUqPcVqdQ96C9SoIGnSS4BgETKyRtLKIPI7M1lYKF7swIiqGNgsKASOu55354vz+XahSqA1Xqd7UkavgG+kX2tHIegwojFUsAtanqSPSYxOOKPZdfX53eUJORptvTpm58lSLcjBMSR+f1ws4rkEpMoQEal1EGLEn0G9sX5ippRngtpVm0jcwCYHqYjCtM7VcHRRqESVcmN/C0+H4YkaZFg0zhWt/ScguH9v3DYXHs51HvIafFPpH5z7YdcHYaqRkWZef72HVDh1I6fCkHTJgWJUHTvuZBn1wvAH4QDHKmOo/wDqbo2N4WmMOW1vcW2/c1iX/kBRa1jf5pPeNuO+YyIhbz6DnizL52n9krLrSSGgahJ8IiBOJV8lUQQbiVkCmp3YzZcuQYED9Y3MeIZBfszFWcksq/eU1pkeJBMCmp/1PpDFWsWp5LbRVaAVy995jgv3xsfJvpEeb8W8+nzx9JyBmml22U2E/Ap/CcY3gfBBmWd1qU5SFsS1iSbxABkbb9YwTxvjFfLVBSplmAVR4QouKYv4hNyI+eEgMm82AV3mvVQS1zbqAP1GPEiVufh5HfUPTC7s3mmq0tTgsxJmYkWW3Tnyw2q1oiREkAfWeXoDg6akGbvF3anhozApoXYKHllQwT78uog9fTD5TItthbxqsFA2nxN/yiSfphXwrilQZ6rSqN4DOhQIA+Iet1/roZKrLXcPtpb0kFMulxyuY7y+6+2LWpAbtEtqvHvF/bFVHzD5/qcZPiHDkoqq14qRUXSIgKGMuUi4ncyTcfLBlYqoAF7m3zymSUALO1rTW5rf5YpxdmRBHtinFP8AUZa7SHDcmFqVKh3cj5ACFFvcmd732wz3xQggf1/W+PRhlBYQTG5kc7WWnTZ2IAUT4iABHqdvfGc4Ca2gvmQWZncxAiks2lh0QahzmqQNraDMtIg3Ht+uA89T0UiRJUXKDnzIHSYjphWu/KETQeM9y2dUFUZj3j+LTBMAhiJMWAVCJPMHmcJ+13EalJqejUQQZ0sw+IX8IPKT/hMeqnNcQSvmBW05hIGkpYKbMt73s2/puMecW4i9QKEWp4FI8V9V5F77bSb+pN8JsbLmh6bKjBmF5UnHq55VBt8VTmTPwclAb2PK4xtuCVi+XpM06ioJm5B6GeePnf2nMT+zaJ3kbRMxp/FaPnhtkeN5oKqwbDywLfPTe+JT7bBRLxNemy9lbTU9oq7JlqhQwwAiDBnUPUfrhd2MzdR1q94xaGWJJMCD1JwmzmYr1YLAypXbT5dz8O0k23t64edjcu60iaikE6ZmJJEzcAA77gRg1TC5SKhby+fiLJiLqaeXz+fmJ6vEn7xV1tfUYLNNuY5Dfn8sVLUtffrvz/r9OmI5nK1Frr4XAXVN4HKJWPF6HliK95/wyRNri+14i25t6e0P1aQcDLaBwtfhFi1zp9zND2bpSS3r+gj/APf5emEvG2apVZg5UXEFQyxIuRvOlY+Zw+7NU3FEkpoa50/p9YB9iMZN6FUOSwsC1pabqAJWImQbcsCw6hWbukxVQvZrWlaICY8MGPIxE+KdJU8gsGes4d9j011S5EeY3UqbEoAQT6kzzxmuFZSotUFpjxc2PxEjcdI/TbG/7O5YhWYiNUAew5/U/lihXz0S2x2gshFQDcRf2nzM1FX8In5n/wAAfXCWqrmSG0i0CAfn8/4Yd8eyLmsSqsQQNlJ5Ry9sBjhtT/hv/wAp/lhugyCmBeK1lc1CQPaL6aPqBNSQNUrpA3Nr/ui3rzxouDtKVh+5/BsLhwur/wANveMNeC5F17zUpXUsCfn6+uM4h0NM2I9ZvDq/EBYe0z9LOvJBZgAVgSRaNt7/ACxBc8xBPjtqsdzB5CTvFsE0ezdcMzaPNptKCItcgyfntiWX7K1gGDKGVtUyVFm5W3998b4lLqJWSoevwSKtqylUxBmmb7iTscIqLQzRcqQfawONdluzrrl6lIBVnQEE2Glpv8sLqfYmsGZtVPxRaTaARyST88cXFDNUJWOoGyj5zgmR7QGixWlSpIHkkhW5Gw3iLnnhlnuM5eUNajrqOisTMA8rCeWKP9hautW7ynYEczvHOPTBee7FNVFOaoGhAtpEkauhFob8sB7XOF1O8J4fn6bUw1Omaa6mELJkwhkxyjr0xbTzpYrCuBrU+MFd0m03+KD0I9DizhHADQp6NYa8yQfwqOtz4d8GNw6Yki21v/OBorisG5frpDgjLYy/iXD1qK2qZZDTsdlaNQHIE2vvbCJszQonvVQM8s06kJ8Skm7VgI+EDqR74G4l/aNSpl1KVWCmoCyokfduKbwGrBrOY2vuJF8C5b+0XLCr3RWsh1imSQrBSX7sTFZj5rSAeu2OpVqXPZmUpsBtNjQN1Pqf1OAuO8MFRlPdlyFa8kAXECx3JP0GDlWCvuf1n+OJ5pAWpzyYx/ytg2HPZvAVUD6GRzKxA9MU4IzfLA+MVPqMKm0Oci0xJsPXnbEWSMVVqLFwQYAge15J6GQANrXvieae0dcMsbC8CBczF9p/7Paeerms9VlOkArpDgBQw8NwROuSBuQDyxkuCJlMnXWsTmWKT4e4p0wfBoh4O3xQY8UHlj67SW2FXaDgNCuv3ieIkBWWzTyExce4IxzmfeP0aq3y1L27osyXbjL1KiUxRcF9pCdJvDE7emG7cTpgjwHxEAW5n5bRudhj51xxVylc09eplGoMkqQWFltdTGnYkRaL4fgGnQUOzNVQaSxYnxuup9/woQoPKfU45lWs6GN1cLTAVk2Py8cjtNRJgU294X67/wBflhWc+VWmDUqEq+pjpXxLbw+f0O5I8RgeEQi4VN5LG7736xEHb/TeMU8NqFqEtM6jzn4FO5J5ybn6QcaFZjSLHeFXDqLkfN5oKnEC4ZFq1EapUGhtCnQLtp89hEC0Dwi1zL6vxqijmmVBccoWTveJ/dP0OMv2dyPelSWM0wGBgGSRpMwf0w1q8LWq1SqQykOTcESVgyPH5fCPpg1PE0cozHW2u+8SdTnKttyjDOdoqNP4NQ8U6dJgqQpBvuCRiOW7S0Ki6lpmCSNl5fPANTg61iQ9ZFu5EHVId9QHibcaYgW6Y6l2Sy4H7Wmell5yYHi9T9TguGZXCl9rG/jfSLVVIU5d9PSaXI5pKiym3MREH1GAOJdqKVGoKZDMx30xAO8GSLxjzgfDKdFmFN1YMJIWN5F7E8jjF57hirWcxUJLs1oifHa59SPmMHFLO9qeoi7PkW76Gbeh2iR0ZgrwunpeTHXF3D+MpWJCggxN4Oxg7E3BxmOGN9zUEERoF97ORNusTi/saCHvvD7ro+IXgfrz3wy9BQrHp+BArVJI7/3+IXxXOUlzQctV1Kpp6VYBSSCbAmSwBm34V/DhcudoItKXrxQYt5lvPih72FvoW64846R9o96h6/gPQfrGE2cpeGpY30/CL+A7X8XzxirQRaBcb2v7Q1HE1GqimTpe3lcj7zS5OlSq04FWr97U7wS66vw+EDcXB1bzpPLD3K8LCVqtXW5NWJUmVWPwjGX7PUr5cwYVWH7MQPGPj3WfwixjG1xysO5cXMersQSoPz4IFxTiXcqW0M8CYXc3AsOZviGX4qXQNoKyJhjBFpvbFfHDAUgTccifjWfLfab4W52iDVy5hSQ5udRImn8OmwNt2tY4FWqurEKflphFUrqI0zPFiihtAMxbV1/w4xdJuKVajBa8G58L01WO92ANBiPuiFgmZEycN66Qap8F+5NtWrykeKfD7aeW+KuxJh4GmIqeWYnUJ8195x0cGOJhy7bg/YfmLVKhp1Qo20+8W5bMcUo5kd9WDU1bxKWRgVMmPDRUzBW8i/pY6jMdqlprTNQNLgkaKZcCKi0953lxbpOE3a6lOYNpBpt8LMfKtrGLxsd+WNLwSkDl0BAMTuP3j1wxURRSDAazK1C1Q327oTXrlSgudTaZC2FiZN9rRi7QfxfkMCcSHiom9qg2AO4IuSRA9RJ9MHYUhInzfDqBZGqUVdqjadXco14N2JWQLRJ9MXZbgVBTqWlTVlJgimgIvyISRjuIAfcyJisPhZou1/CRH94yBg+nz9/5YubJMipuPRv5HFuZB1U4E+Iz6eE326wPninn/i/guLc0oLUpEkMYtMeBvQx+WHKH0wZ3nub5YGwTm9hgbEqfVLTaMcBVG1Ngmu8DAtMgXJA98artYWmUHOXYQcTqVFcNolblwILG4gKCLgLJsZsLGcPO+X8Q+oxTmjIEFd5Ikf1vjlV6ZdYVDYxDluEZXM1EqimNaNqLA6TKmdNRY3BKgg3wD2nzQauVGyWtzbcn9B8sarJwJJIBPqNv9Z/LFPEeGUa3mgNyYEA/+fngJou9K3OMpXs92uQNu6fPeE3mxF3+HT15D9efuRgbhn/xvm2wn4FG0X2+f5nXr2VYNIq0yL7/AMRfEP8AZGAAj0VAMwD8unQD+helpPwiLax8Ymna1/msF7FCxn8C8tPPoNvbDTKODSrQVMPVB0hhBHI6+Y5kW6YnwjgjUSxL0zIAs3r7YKThxVXAqA6yx8VSY1ch4bKOQ5YV/j1ekTqOpe4MymczZpkDTqnne14v4T8+fK8SBxxYkA6DeLEmbgn8HpHvA9caUdn2/wCJT+p/l/W18K+NA5ZgreLUJtJ6726L+g9cdV2y6kxpKlNtALmG8H4gtEmpUOldHQm5ZYEC5Mnp9L4TcRyzmrUZKDVFLsysKZIYE6hebgj9cX8Mz/eFgAo8DXqeWLEk6ljyrubTEzFx+KcUqiu4FWfudfgbwk6AdS38s7Wj54oVTuh9vzF6lNc4uNzbeNuC8HIpVNRFPvBSsV0hYM3k79fXBfD8nSyINRqqlAGnTLGWYXsSTLGPnhZQ41/7On35Z0qVDTZvMwgSpGkXII2i/vbF+X7KtlFq1O+pEFYPeKFUA1NRmZFxIEgiY9cHNWpl7jFHwwWqMw52374LxrNI2YU3IZtSEGBdQASOYhuhwJmMmmhjF6mnV6wpA/I4O4pw+o9ZHhWgiSGAB8hlQfhMGNuWJZnKMaYAFxBIkbAX5+oxTYkNRdCw202mnoIj02pjn2tZfwDLqDRMCVDAeaY7xZAjw9N742OMpwVQvd6i4cEjTJ0+JwZIFibC/LGmzOZWmpdyFUbk8sJYZHRSGBHiJMRq8o4jkFrAK+2/0KkfmBioppYjeI/7Rg2qYIMTy5c46nA9SixYmN45jpGKxNLMt1GswjcjEWZ/3gk+WlaLeZhYxc9bnltzr7NUdFYDUzTrMsZN7x7DphpU4UWUwqBmgFuZCtIBIWYF/rivhvCHp1VdisAkQJ/CfTDuBYJh2V9DfT0EVxCs1UMu0V9rsmrViSJPdkDfmCCIBEzGHvZr/wCMg6SMCcdyTvVlVLDSNh6tg/gtJkp6SrSGPL0Bw49moqBv/wBgkDCq19v+TzjURRldX31P4VaDJ8XiI0x+IXHIYY4C4nkWqhAttLq8siv5b2BIgzseWDL/AIT+X88KcNuhjWlop40QFpTH/wAhIkMb6220c/e3XDRN29//AMjFVbKFhBDCG1WbTs2oAwduox1DMhmIVkY7wHBOwGwnpi+G3Sa3Ek259x+gxfmKYLUyRsxI9PAw6dMUOCCZ9PXl7emB+JccSnXpUmSozORpZULBSfDc8rE+ww1QFgQZhjD83sPfAuC81t88CYlT6pabS7MvJjpiVMeJfY/wxXSF5x5maAcFSYDKwJ6SInAs16glHQWg9bijd8oRNaDUGYOsgiJAGr4ecwb4ivEKpzOk0Yp6YDa1kmZnTq8sfP0xl6XB2WhqVwDVaprqzIVmqIVYCQwBAIPMTfB1bPVamZQqJoyGZ9RGkLMkqDEjRE3HjUxYjBQxYXvz6jaZRiVuV7ufz7RtT4y4zOiogRanhp/eKWJWZsDHPltF98EV80RmkTvVAI/Zz4jZri3p15YTNTp/aQj0ytIQ1OqWjUxI8AkQRIFtxpnYjBOdD/8AqVKMvqTTev4vDapax09Nx8WKo1WFw/538hC1KOa2XTS/p5n0jHhVYszTXFQXgDTaHcT4VG3ki/k6zhnhTw6m7M2tNIvs9S8sYswA8sG2xnDCnlgDILdLux5RsTGGRAtvFNOvUFTMaq6aQrFRP7P1aVgAfPEqD1av7OurBTpYgqb+A38G8A2/+z0GCHy0GqyINRVoJLQx5AxMCegnFeQeJLI6mbae8YEaRcgjeZ/LngFH6ee53vCOQdRDnZtDagBbk0/wGMn2v4pQpVlFagapKiCCbeJrWxrHrhlaAwgc1I/XGC/tBpMa6aZ/Z/8A7bGaqozAPt3xjBqGexnnAuKZOtWWimVKawVMlojSbXA9I6fLEuNdn6v2lu6pRS7sIpDAAeCIgnrz3wm7N0XXN0SZjvBy5G3T1xoe13DHfMAq6pKxBK+I6TtqIPhsbYSxLU6QugBHzpHnULVAvpbnff1lVXM/ZcuqsoatqZ1E6jTBkA3Mao26XO+9vZ9Vru1OqTUDICQSTsR851Xn/wA4S0+B1YYGorWXYp4fCfFYnzXN/lh92U4JVo5lnfZkIF9rg/iP6DCNLEsXtyOkqplCEg67xTx7tFSo5l6fck92QPCyqICgjdCbCAL8sCZTtZRnStA6nIXUWUlbKnJAfhB+XtintXkKpzlcqBBcHcclA5/PEMr2dzcIxUd2CjHxJspkHrsxxjsZ9+cdSlQ4asbXsOfdNRw9IzBt8VPl6+9/oPnjTcXaKLHWE28RXWB4huOfTGdyX7f/ABU426/X640PGMx3dF3LFAIJYIXIEj4Rv0x3MV9QnEq7iFVdvmP+4YniFXb6fqMBVc/UFXSKLGnIBb1M3/u/0YwpAWhtLb5n/uOKO/8AHpg+bf8Awzi+lsfc/qcLKzsM0onwkSRpJv4IOrYWm3P5YFUYra3UTai5MZjzH2H6tgfN8TWiGkjVcqOsKPoDtO0x1GKeNVay03OXUPVhYUxtr8RALKCQpJALCTzxVmKIqZYNmaSlwKbMovobw6tBBkEGYIPzw9QFjmv18YJwSLCU1u1yh0KlDTdmpqDId6ikiF+ESwi8c7iwN3+0rd6KfcNc+E61GofiUNp+mM3WGXC0Q9Nl7sagZ8gZiyvaCXBBJ9VneBivi3DxBo9+6U3qagpGoILyzSwYgkjw8okzGKfGKjG1rePhb1hadJKtlDWbnpp7Rxx0182pFNXUI2l6B0hmmNLOVY/d84EzuYiy+t2OqgT3dFmF4pMVdT1UkCD6k/zwTwKmcozGpVZknStvFUCKBLTe2qygyRFjGBanFKdLiSVzTZErSnevKarBRa0oDpuR0PLFOyGxddSeuw6iXSFVrhGPZva2l/z53mpyeXqJTVar944VdTxGq7bgHeIE898ZztpxXMU8zQFKQrkKSEllIqISwPQqSsG0E++NbVcNcEEFVIIuCJNxjM9s+HtXegiqSSK8Ryb7PKkzt49InrGGEUZiDBOSdY+TiPeMyCCEA1Ecmk26bQfnieBuCUwcsKt5rBahB+EsASvsDOCcVUFjveRL21l9MWxCvsfDq8LeH8VtvntiSzHlOOM9GH9eowuqkNciQ6zL1aC1MqlN8uykiWQ65B1TJOi9oMG943GBs3kqiIEoBaQUGOZ0zBguqkGVNoNtjjXmmeh/5V/y4j3F503/ALq/5cFK07WCkHqJKbVE2bTpy9JkswWGVFSO/ekwZ9Skxa+kKbjyyByU2tjQVaStm6TsWD6B4YEbNuZmbnlywctGDIBBH7q/5cS8W/i+g/y4iqgN7Hl7TRYsAHsd4Hw3KJqLU20MdQIIExrdtpNizM3zweKD86n/AEjEApmYM+w/y491N+99B/lwbiDoZgjviDLZal3+cOqoxZHDqQAIm4Uhpn6YPyFcAlVLILmWUQYhdyx3EEemD9JvY33st/8Apx53Z6H6L/lxXE6gzbEtuZM1QUYawxg7R+gOMT29Yd+g1MvgHl/vN6f1ONiDJKyZi4GmQD1gSBjPdquyb5twQQF0aSCDe5PL3wCtTWuQGuB88YfCsqPdjMrwqoBXpHW5+8SxiPN7ev5DGn7X1ilVCFRjpMatNtwYLDmLGPbmMZvO8Bp5B0NWsiFiGACVHJCaZMKpIABAk2uMH9qeP5Wu6TXelpDA6qVZNiJJPdWC852nCtXDJSW1PXx/4I87I1RWGo1ksjmGerGhJPPwAtp8s6b239PrOk4TWXvNKgAQxsytJJE2AEYWZDghyROYq1fu6aMWLM0ARv5eUYR8C7T5PL1nqHMMwKmR3Na0st70RAlgP8QwKnRbcqBAVSrnsdOUH7WZmmM3WDVainVcKSAPDFres+4HTDzK5qnWp0WptPdo6mRHi7oA7wdjyscIK1Wlms4z0M0itWdSivRqi4EAS9MLMqbTfbGn4J2PqUaZDkO+p2DDUoGpApkRB2/lgJwz5swB3jNRqQpLrrYfvl95DIn7/c+anbpcbW542GEVDgbq4a3mBO/Ija3phxXqsqsQhYgEhdpIG3zx2MQM7DLOZVINrSVbynEzhL/6zWNU0jk6wUyO9ldPlmd59PfDM5lv+E/Pp/mwtw26QZEsp8/c4TZ2n/72k0ciJhjzTmDpHzBJ5RhkuYcMR3NSJ83hjp+KeXTniioXLT3VUXFoXkRfz7fyPpIqtJyBYc5pDYw74vl/HFOeWadQRNlO4GxJO9thzxIMxIOhltzAO8Wsd7Y5kYhgVkMsHdevv1wzSUhtRMGZmhwo5hVdfvKYChQVRSNMkhvHcSQQDt64N4pRYIGqr5TP7OmSTGynvJ5chNvTDPhOQGXp6KaGJJuevoqAD5DHvFMiMwmipTkTO88ipsVIIKsRBHPDDojoUI3Ftv17wSplbON/H9yjgyOx1MpCyWViVuD/AHWPRfz52xPiy0alZKVWgKx0O6gojiAVDec2N1959MFZNDSRUVDCiBLEn5+HHnc/ed73Xj06dWo2EzAtAv03jG1yqoWas17wThXE0zFJaiBgpBEMIZdLRpYSYYbEYO0prWdJZkIi2rTaSOenYH104GyvD1p6tFPRrZnaCSWZiCWJN5tgfi/Zdcw1NyzIygjUpYNBBsCGECTJAiYEm2MrfMTL5C5jUIopwkBVAAC7AC0COmBsEUcropBBfSoHvHPFPdHocVUGs0phFd3HlUESNzFryflbEadSrIlViLkNzmIFul8U94ep+uO7w9T9ca4omchh+AamrvLCqQSLgrpHh5TeCfzx53h6n647vD1P1xRqgywpEjqcg2qjf8E/Fex/dEf3h6x5UV5n76x2GiDGo8+th9PXE+8PU/XHd4ep+uKzia17pa2bYEjunO1wVg+b97lA/wCYeuItnmgnuahI5eHopt4vUj/CfTEO8PU/XHd4ep+uL4krL3f7kOJ8UelGig9SQTI2B6Gxxja2czeZmoq1IJ8DU9YUAWIAEar/ABbyPkdr3h6n648DnqcFXEBeUVq4U1N2MxWaztSmCWo1EdxpFQNUVidlliJaOQJxquCccqVWFN6LpCSXMgEiBsQN98FPeJvBkTeCNiPX1xLvD1P1xkVUAsF79+u8tcO4a+b2Ejxfs7l81p+0UUqaJ06hcTEwd4MD6DAP+wWRmfsyE+smfeTcGBIO+GHeHqfrju8PU/XGOIvSMgMNAYVmcstRGR1DIwKspEgg2II6RhAP7OeHjbKU/wA/fr1A+mGveHqfrju8PU/XENQHlIAw2MD4f2KyVB1qUsvTRluCAbGIkSYmOeHeAO8PU/XHd4ep+uLFQDlKKsdzPMzx2lTemlRtL1CQogmfEEkkCFBZlEmLkDHHjI0z3dU72CXs2nafn7XwNWySuyM6U3amSUZkkqSZkGbHb6DEzQmfUkm77kRbx222GC8SnM5DDnzkAnQ9uikztt9fyxKnmZaNLbTJEDeI/jhf3F5/i/SNtcbYnRBUyI+eo+vN/XFcROsrIYxpPKg9QDiWFyMQAJNhGJd4ep+uMcUTWQw/HYA7w9T9cd3h6n64riiTIYbUeAT0BOA6nFQtRk0VPDo8QQlTqMWPOOfTEXYkESbiMVPTkljuYm7xaYtrgb8t+eNrVXnKyGEV+KBACadUyQLITu2m/wCp6DEaPFgzBe7qiQ5lkIHgbTc8p3HUXxQtGI9PV+s/jvj1KZFxG0fEbexeMa4lOTIY0UyAce4Xq5AiT9ce94ep+uBcUS8hh+OwB3h6n647vD1P1xOKJMhn/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50542" name="AutoShape 14" descr="data:image/jpeg;base64,/9j/4AAQSkZJRgABAQAAAQABAAD/2wCEAAkGBhQSERUUExQWFRUWGRsaGBcYGB8YHhgdIBgbGB8YGB8aGycfHhojGRgaHy8gJCcpLCwsGiAxNTAqNSYrLCkBCQoKDgwOGg8PGikkHyUsLDIpLi0sLzQsLCwsLCwsLCwtLC0sLCwsLCwqLCwpLCwsLCwtLCwsLCwsLCwsKiwsLP/AABEIAL0BCwMBIgACEQEDEQH/xAAbAAACAwEBAQAAAAAAAAAAAAAEBQIDBgABB//EAEQQAAIBAgQDBgMFBQUHBQEAAAECEQMhAAQSMQVBUQYTIjJhcUKBkRQjUqGxM2LB0fAHcoLS8RZDU5KisuEVJDRjwuL/xAAaAQACAwEBAAAAAAAAAAAAAAADBAABAgUG/8QANBEAAgECBAMHBAEFAAMBAAAAAQIAAxEEEiExE0FRImFxgZGh8DLB0eEUBUJSsfFDYoIz/9oADAMBAAIRAxEAPwDQdieyQqa21srKVIVl1kIQSkNYqwHh8MeJWkbYa1+yFCpIGYgpGqKfiWTYLfwkyJF5n1xHsd2noL3niZp0XCGB5h4jyJN43v74Ko8TyVDVFSsoYAk6fLpcuDISQNRIv4RMWAACaLTy9q07NepiOKbX5cv1B8vwLLUYZs0CKslHqL4iBvLk7Abbcox1fsnQ72ov2vQwGoqoA9dVS97KbjSfXBiZzI1VQBqrimrKlWGgBlggMAFa3hmDH54nU43kO9Z2LK7eEyrAnwlZWLtZo8JPK1pxvLTty9YHiYi/91/D9QGnwjKLTLfaVCIxRiEgBiNh7899XXFR7JUJQfav2kFECeBlYNA0g8yCfMFMHw4IoUeH92ygVdLv3hU6pkButxZjuZPriQ4jkJpHXV1UVTQkMD4DI8AWTYt4gI0swmDGKy0+dvWWHxHLN6fqSqdmaFVWprXXweaaYOiInmApuI6DbriNDsDTDavtReQYLAM1rEhtW0729MXCtkU1vFUipOsaWYDUysbAWHhG1rXvij7dw19IRnIVaiAoGKgOGDXjSWhza56i2LK0udvWZD4m2l7eEE7TdkFXLF1qgwF7vSoEsWAWGk6U1HZY5yTjUdkqCjI0FEwEA8W83mfWZwl4vx7LJlTTUsBIOpkJEmpqMnZSxJiYF7dMOuAxVylBkdgIDSojVc2Mi46nc788WgUP2ekqs1Q0AKn+XTuh5ojHLlieYwOOGm331Xl8XoR09Z9wMW0MkQQe9qGCbEiPKBBtfafcnG8g6RO/fIVuHOSCtTSBuNIM/MiR8sd/6c9vvNiJ8IveY25i2LBw82+9qWM+bfxFoNtrx7DERw0ww76r4l0zqEi58S2s19/QYrIOku/f7QKvwWuUhMyVbSRqKK19YYMQNOyysAjfE+HcIrosVcwKraidXdhLWhYk7QbzzwWnDiJ++q3JO62kgwPDsIgejHFy5cifvG/K1yenrHsBi8g6SFj19oM3Dn5VY/wj+WIrwypP7YkXtpX+XLF7ZEkR3tQb8xzDfu8tU/4RjwZA3++qXnmLTG1uUf8AUcVkHSS/f7ShuG1B/vj/AMi9fb5fPFq5Yjdp+Q/hidXKGP2j/IgRv0Hr+QxRU4eSI76qLRZvSJuu/PF5B0kv3+0J+yHqMd9kPUY9OWuD3jiAREi95k235fPEXyZIjvXHqCB8MdPn74mQSr989+yHqMd9kPUY5sqSZ7xxtsRyn05z+Qx1TKT/ALxxvsR6enp+ZxMg6SX7532Q9Rjvsh6jEqmXJB+8YTzEWtFrfPHj5WRHeON7giRII6cpn3AxOGsrMes8+yHqMd9kPUYi+SJM97UFwYBF7k9Nrx7AY6rkdRB72oIM2bfwkQbbXn3xMg6S798l9kPUY77Ieox4mTI/3rm87jqDG23L544ZO5+9qX5SOijp+7P+I9cTIOkl++e/ZD1GO+yHqMcuTP8AxHPzH73p+9/0jE62X1Hzsu1gR19sThrKLHrIfZD1GO+yHqMWdzcHW1gBEi8dbbnFoPri+GsrMZmafZ/LqZWjTBGxAuLRE9ItG2JVOB0GiaSGLiRN+vv64KqVo5MbTYT0Ee98d3vo309YxvIvQS+K/wDkfWD0+D0VJK0lBO8CJ9/6vi2nwDLsfFRpnVYys+selwNsTWrPJh7j0nBdDcYHUUaaTS1H11PrBhwqh3YZaVMEQPFHXTeCbjl05RihOA0IvQoTq1eu/mk3nT+eHWnQrESd2gn5x6DGa4V2zbMVKSCk1MONUsZlRYx8yL4tsgIBlrxWUspNhvrDm4RSfwtRokWtf8RBtztHud8WZngWUphqhoUxCmYUXAG3qIHPbDWvWCqSeWEuo13KmdMEMskTIggxyAMD1JPw3xUKrykRnP8AcbeMDyeWyuZTvO4pjSYGqCVjS0z8J226bnDSjTWmgVF0oth8Kgek359MUZPh1PL0yKKBEmVAJPiMKXueggex649SvpZRqk3IUnfqRzkA/n88c2rilRgDzhe0w30mOzn9p5SoyfY28LEXq6SYqFLjuiBMat/KQZwy4J20GapVWai1EKouXkeJWtq0CGXTLDkCDN8aXL1D+Iai3kGwH+knVsTPpivjXBEzKwxIKzpMzBIg22mDgy1AbG+kl02ItM/Tq8mqCW2OpxybywsWkHn5cX1UFGadWpLQpmW1RJEyqQCR05r6nC2pwipRdFYT4mgiYMgxF97xB+gw64lwqnm6zaaqykKyxJBUzO45nDFZglrHfwglN3Ych4xZmKoYeGuF6ECpby9Vg2U2j4iZ5YbcNqlqelKxZkSSAkkmTcF4uZAjlGF1fslTQgPWQFtgVN9h+P0An+eHPA+B9wzHVqEaYiOjTucBNUzZC20M7LPUcx41hZLMiRbT+FyQTJ5cj0vZna7UMu1Qqaxp0yxCCGchZ8KgG56Yp4BksxTFb7Q1My3g0ADw33hVgXsDqIvLGbZrP9r80cwaVBkKkwkJJIEDmbz12xKjkNYa+EulTape3KVt/abAJ+zqY1bVzfSoa33HxTA6kHB3Au3gr1zSegaagMTUD61UKAZb7tYU7A9YEXxp+FvU7tWqkatA1EbEiSSOUX3577RgDidQVwVBlVMFecjmehEgjf1HQFSuKYuZoZW0A95Vke1FKo5B8Kz4WPTqw5T12w97sRM26/xx87zfByhLITG5G0XFz0BiJHhPodtMNVHKKpJ1VOR+FSLj0tE+rHBKbcUjKd5itZFzSeU4y1SqEAUKSQDeYgxzi8fnhwKRkiRb0/8A6xlcgYrUz+8P1jGvHmPsP1OGcUvDYBekUw1VnUluswXHO3tXL5ipS7qm2hoBJYSIBE36HDnspx587SqkhabqYGnxASsgkNvfljIds8oDxJwRIYKbtpH7MC55XXDP+zDMR9pXmAh/Nx/LHPSo5qWvPRVqFL+LnUa2B9ZqDUq69P3katM6KcRr83n1RpvMbXibYZU8swUAsGYC50xqMbwDaTywsq9ocstV1LjvKbKpPdHdnWlAPOGdVPScFZXjAqor0xUdGXUGFI/i0xczMyY6CcdFqVQ6Th35wpaJIBkX9P8A+seileCeXSOnr64FbPOik91WOkNYUwSdJAgePdhcenTbEW4i1z3Vfw95/uxfTpNvH8Xw9YOM/wAerLzxpldj74TZbg5OdevrsOUXusaSdtOxj2w2yhMHe6hoIgiZsb72x7kVMS259/ym+GMmgB5ShUK3tz0g5x2PW3OPMLQkGemDE8vWPTljw0B/X0xZjsPxaQWkAZ5+/rOC6G49PnihRg3KrucBfUgTa7EyrLZioWIdDpsAbDrJIJkfnj5x2LRRmKGlrqWVlvub2m3I7dOuPqmPl3BazrWpT5FrPFiI1GQSeh1H0tzwqyGnlBJPefKP4Y5qVUDTT7GbLj3Ex3tOgGipVJ0LGqYBYk+gAJvAJAEicF5bLaRp+JrsRNl2AF+luUnUcUZXhipVfMN4qhBRWAIIQkEJEwTIW9pgYM0cmMTckEiTsACNo/O3rgdRrmK6bCD5mqCeir/RPsNvr1wBk6cs1Uggt4VEnygnT4dRUMSTcQYIBgzg3N8PldJGpLSOe+xA3FvmOWLMso85Nht/P+H1xxWpu9SzDf8A1DAgLpL6VAAQfNvbf5enLGd49njkiGV5aoQFQ/FE6iwm5vMiDbDPhZZi+YqgrNkVl0tTUWKmCZlgSDvf5ADjGSp5hglRTqZSQwWQoHwk7c9vfacOVmSmAJhcxvDeBdpKeaUQCrROkgj5iQD+hxneLdmQmYBy1Qh7u1MEhucMpBAJ3MeYgfFGGvZfs4aNR6jsGMkJExHt+XvOKs92ood+6hYcKUFYAFhbdAR4gpPXljSnOoZvKGVxRfsnl5XgXDu0tN37vNqCwOkVCIMg6tJAjxCJ1KAR0GNhl3XSSpGnkQbRpHPpjNZvhaV0pIQ1cuGBzCT4Z5HckBTHiYGBuTbCCrlMxQ1U0cVaDMRKNKgqAAlplp3Bv743cjeCraksBpG3abtKah7mhMNI1AE6vy2vYfF+rDs12aWkup7tBkkzuZKg9JmeXwiwM1dl+zZT7yp+0IE3Pgt5V6H9JPM294t2n+87uiFZUgNeNXLSkch12t03pKTFi255CaNbsBBp1jjOZkEGfIPz/o7f6YX1qJYblHK+dYJWxtceMbmCOU+uKcjnVrEuGBgzo2IOwkEmIE3G5vaIxPLUjWfUVBVCSmx1H/iqQdoMAfxFuXU4jP2hr80mlsBCMjQNR4dR4b6gfCwk7CZB2B5G/phbxvPaqjGCQvhAtt1ueZM+0Y0mXpwvQv8A19Qt/fGW7RUYq1bTsYifhGw54739Lp5Drvac/GtdfOVZbMDVMeVvTlBmx/XG1Pm+R/Ufzx8/oA63EETBHhA3XkRubXn2wVwHjVWpmlSpUZlta43U7xAN42wzjjYr5wGEO48It/tDpxn6TfiROWrZ2Gx35Wx7/Z2IzddNpRtxBtUXcct9sW/2oUNNXLOLWYG8bMp3+eBOxlYDifhiGDgaWLDy6oBNz5ccnap5z1y9rBf/ACfYz6OMiupn0U9TxqbuxLRtqMyY5TtiNTLgACECoCygKRFiDADdD+eC8UV/Mo6yPoQf0B+uHuNUvvPO2EHXJjTsvQ2bkY/H0JxYcmAVMLyGx6QPj9MWt5X+f/aDidX+I/UYnHqdZMontMnxkm8RYRtPqeuCVEYT8Y4gaNGowEkwAJjedjG8SflhbU45Xesq5apSdlp6nouCuu8akaLQZHMYaWqNAdTJwidRtHlTc++I4jTZiAXUKx8ygyAegMXxLATvNynHY7HDD8Xk6YwTXIAWnaWmf7o8x39QPmMeZanf2xVU8er/AOzwDfyidR5et/aDthca3aFA5Tkrliulv2jahaRoWPUi9toPi2scW54avD7fqD/DEsuBdosPCvsPcTc/wwPVqQCf6/ob/LGajWWXa5llMSZ5Db1OxP8AAfP0x8Z4fmeI/wDqoDHNGsawFRDPcCl3jarRp7vu9Ok9ZO8Y+sZXP8gQYtpNogxA5wNpvjnSfIxV7x3jOVvJ2DgHxEW6WEY5lPEo5sDDrdL6XjDSRtcdD/A/w/THlSmtRSrAMpsysPyIOK6eRAmGeSsedjG9xqJAN98I8nmKi5t6bJVWioYI0eH/AHcBTzNmN5+LfBDprBAXjPP5oKOip7CTsB0tt0n2wDl6KprqsNLVILmLgDwqIBNwCFEbkjHLmEZolgabTuRPqRzH1Eg9MXVnbcd29IBhXHnIgeSAdwOUG5vAxzVU1qhJ2+WEYAsLSjtF2gWll17oz3gGkrfSkefrtb/TGCFE+GIdOUmSD1BO8Rsb/TDbKh83mT92QgWYW2lQYVE+GYteIkcpwDnKaUqzojAEwAfhLQSQp2JBDbATvzw22usVbqJ3Bc9Uy9SKTEKvm1CzTcAciBcY3fZwoaP3Sd1qYlgCSAbAsCfSABy22GMHkeH97UWioKjzOQCBvJj3M2B6D4sbjimcXKUAiwrsIW/lHX3v8ySeuIGygsdpumGY5RzjTP5UvRenTbSSIB6eh53Fvnj5nX4dUy9TTVDCdmHWfMIHMk3FhAwxymfek2pDB59D7jnjT8L49RzYCOq6p8puCR+Gdj6G/vjFKuKuo0MJXoGnziTJcLqBREh6gAaoumaSbr4WHiLxBHqMa/L5QIgUACbQNgOgjoJ+fvjN9oHzqZgfZ6M0vu/GF7wmS2udVZIKjTpEGZN+iOr2k4qmktTpg6Rq1IvhN5AnNXFlvHM4KqNmL1CLywuYALPpC3JPSw/j/AfI4znaBYre6qf1H8MFZXtBR7pDVYCoVBdULOAxEsAdiA03xbluL0ajqFQktsSoHInrOGsPUysWXW29opiKV1ytpfaZulk11lwPE0AkXkDb6TgfhnDKqZsVO7YIumWIYQA5vfw6dJJnGrzXaHQ7J3ZJW3mgfpiinw6nV15hhBrLocFjAAIW1xB8K/w3MlxJeooYrYQeGSmGILG/4izt5w85oUUpFNQ1NDOqyhA8QkyR4dwMI+y/Z40MxQrNVpwWYAKXYm3dkeSB4nUXjcY2oyuWTSwanqpoVQ6hIEG1yZ3O9/EepxluJcUelWFJCiItRwqhUXTE3XwzPU7457AXuZ1xjOHS4Q2197za8N4vTr6+7n7tyjSIuOmL3WW3jSP19/b88L+GOXoozEklTJnnG/vbFPA6uZYuc1TVDr8OkgyNMcmaw2BME38IwwoupMRNr6RqdN5ffe49uXtjtS+pj+8dsQzmZ7sM1rBdzA80bweuLY8Lf4sZkgvFOHmvTemG06ufyItIIkEg3BFsZXO06xzS0y7hqIAFWmswGIhDA6G5IgQNpGNxlz4j7fywNWz9N406akOEO5iTc2Bttc+H1x0adsgMoMQSANxJuZM9b/liOLK/mOK8BbcyxtKcSpjEcX0U6/PDVQ6W6wKjW8sqvop89TkARvJtPyF/lik6UgBQIilTMcyASRYCLT0OnAXHu0qUGQBBVIvZlATlN/ivEeu4wembSo9NlE2JDTtK8x1gR9cTKQJFqKTaX14VQowj43xQUtAiZNxMcpn81+pw2q1JJPIX+Qxje0NOp3xLiBHh5yOZEfvE/lhGuQ/Zh6YjHK10cjQ97wj9YgQd+uxPmJwaKLKCNUrBs1yLDY8+Zv1xjJe8KCOV97E3t1gfPBtHNvABZuVtRt6C+2OW+Cv9J9YxeXcf4w9LOOVLysAaVJEROmwg3m3qOuHXDO09Ot4Ko0N1MhT6gnyn+pwk7VZNVzTNuWCm/wA4H1H54V8OyZqVFp04FyCAARNyQekbn3wA1GSoQNddo3wkemCem8+gZTgqU3LLMH4eQuTMbSSZMASYxns1xGlRrtRy5CNqLvDeZ+YuTYA+XaTtbDnjnEfsuW8PifSFSesRqPtv7wMYfhGT0K9bQWqP5VJ3k3u2xYnnfle2OzhURW1E54U1VZcxHh95qKPaanTLHQgZj4iDp1EWv4d79eeAMyuVzuqNKNzMyjalnxQBBKncdb4GqZlYJVvLcqbEXIBg3AMc8EcJrB0NUI2lRJAFzHTkRF/aOuG6tLDgG+hiOWurhSLxtwDhAytNnqGSskk32NlB6D9Y/DjNcZ1Zhu+1B1NwB8PMeoKjb1MnFnaDNtQhqK1QtYiodfNjOlF6+Y3Or4RIgYX088hYsCKVa86bpUjeQYggk7wbbkDHPCUailHNvnz7Ts4eky3ZReC067IIhmUCDN2Wy25697mbfljRdluBd5XFYgqKR3FtR5L6gTP0+QWTyP2ioAsSTM8lG8+w6c7Y2HFM6uTy4VB4oIQbkncsRz6+pIGObhwAS/Ie81iu1ZBvF3azjwB7hWAMS/t+H5yJ+Q54zOr+hgKtnkJlzcySXUg7aiSSPX64nlsqgbUg6ixkebUee+o4lVkqDMfKApLXpsBbS/dCEY6j0gcvfnzw47P1T9qQT4QqkDSRupHm2O2w2wlVfGesDr1Py64a8BRhmabQYIVZ1W3208vfDf8AS/8AyD/1lf1K3YJ6w3jpIrtH41m02IE8xG++DcwJ4dUGxvfp4wZwq7VvprHbz091Lcl6be/LDvIVFGUcuNSqSWETIBBiDbHXxGuHXy/1OPR//ZvP/Ynz6i9Qm/eAeoQDrFpPKPnhj2hn7USJjvTMAbEE+Kdhtt6Y0P8AtBlLgZYT/cT+eHaUEIViokxP3YPLrpPpzxyAoO0cC3g3AgTllMgQp5fvOOuD6mcTvFTWuv8ADN73/QHAfEq1VFHcU0cgkEMNMLpqGRA/GEHzOAMrwmocymZdwtk1UVEwxphSBabMT/LBwNIUDrHHGKLvTdac6ytofuzIYHzAGPpgtPi9/wCAxGrVC+IyFCkkkQALGSTsIBviVMm5gwTI+g9cayN0mOU9yu/+EfoMUvlU5KLVF+EciCPh5H/XFuU3X+6P0GItEcx96Jj3Hph6l9Er+6e5jzYrxbmfNirA23M0u0oeqqgsxCqNyTAHK5Pri+tky6RtJHMiw6EXBm8+mBnTUypBM+I9LbA3m5/S+GTq2wMfqPaZB/8AOD/U1+kEdFiyv2ZpvuFssAix1Xlj05bYIzFHuqciA0AAKLatOkRN45XOCKWYOvS0A8jsTtyO/O4JwDmcz3mYFMSRTGpiCNzYKwDTcGbiDHpi6jWWZRBmvaEUAVpy51NFyBGoxeByk8sA8SyikrqQOQqj84J/j8sMmEkDkLn+H5yflj2plwxkz9SP0xyK6l1IWMK1jeZ9MkhF8uBtzXoCefIkj5e2JfYkv9yAOtvwzNvW3ywbmNQrIi02KHzOS1udoO0AyTsY64OOSX1/5j/PCJw1X/L3MLxBMh2yb/3A6lVj6t02wb2HywAqHcjSsne8kz6kgYu4/wADq1qutAsaQLmLgn+eCuzfC3oh9ceIiIM7T/PGlptx8xGkO1ReBlB10mUzHFGzOYcspVUPhG0DYT1bc8wNXUQCp/r8v/H5bYlxTsvW0yrikBuQTeSIgKwk2IAufFAwmfg1YW+0MCDB83KFjz+h+p9MP5msAdYbD0qQGjC/ONkyqu8xLAiB8ionqLmxmL+uHVXh/cpSdKxpJTN1CyHBiJuLbmL2PIgEKey/DmWqddQ1J6yIk6SLk8j6eX2wy7T8X0VFp6UYadTBiRJJgBSNjAP1wfNxcqkRbEtkeymV0c1Xnu6qJm6DmNaxKzMd4rfK/ruIwNn+xKFi1BzqAANNjOlRfSpNwD6z7xgFlQNqp1KmXe+/jpmCVMMvKecDYXwXlKrPWW7ayVltt+QI5gC/yxP4SuCL6d+8U/mvTIsN97bHynZDgaUqPcVqdQ96C9SoIGnSS4BgETKyRtLKIPI7M1lYKF7swIiqGNgsKASOu55354vz+XahSqA1Xqd7UkavgG+kX2tHIegwojFUsAtanqSPSYxOOKPZdfX53eUJORptvTpm58lSLcjBMSR+f1ws4rkEpMoQEal1EGLEn0G9sX5ippRngtpVm0jcwCYHqYjCtM7VcHRRqESVcmN/C0+H4YkaZFg0zhWt/ScguH9v3DYXHs51HvIafFPpH5z7YdcHYaqRkWZef72HVDh1I6fCkHTJgWJUHTvuZBn1wvAH4QDHKmOo/wDqbo2N4WmMOW1vcW2/c1iX/kBRa1jf5pPeNuO+YyIhbz6DnizL52n9krLrSSGgahJ8IiBOJV8lUQQbiVkCmp3YzZcuQYED9Y3MeIZBfszFWcksq/eU1pkeJBMCmp/1PpDFWsWp5LbRVaAVy995jgv3xsfJvpEeb8W8+nzx9JyBmml22U2E/Ap/CcY3gfBBmWd1qU5SFsS1iSbxABkbb9YwTxvjFfLVBSplmAVR4QouKYv4hNyI+eEgMm82AV3mvVQS1zbqAP1GPEiVufh5HfUPTC7s3mmq0tTgsxJmYkWW3Tnyw2q1oiREkAfWeXoDg6akGbvF3anhozApoXYKHllQwT78uog9fTD5TItthbxqsFA2nxN/yiSfphXwrilQZ6rSqN4DOhQIA+Iet1/roZKrLXcPtpb0kFMulxyuY7y+6+2LWpAbtEtqvHvF/bFVHzD5/qcZPiHDkoqq14qRUXSIgKGMuUi4ncyTcfLBlYqoAF7m3zymSUALO1rTW5rf5YpxdmRBHtinFP8AUZa7SHDcmFqVKh3cj5ACFFvcmd732wz3xQggf1/W+PRhlBYQTG5kc7WWnTZ2IAUT4iABHqdvfGc4Ca2gvmQWZncxAiks2lh0QahzmqQNraDMtIg3Ht+uA89T0UiRJUXKDnzIHSYjphWu/KETQeM9y2dUFUZj3j+LTBMAhiJMWAVCJPMHmcJ+13EalJqejUQQZ0sw+IX8IPKT/hMeqnNcQSvmBW05hIGkpYKbMt73s2/puMecW4i9QKEWp4FI8V9V5F77bSb+pN8JsbLmh6bKjBmF5UnHq55VBt8VTmTPwclAb2PK4xtuCVi+XpM06ioJm5B6GeePnf2nMT+zaJ3kbRMxp/FaPnhtkeN5oKqwbDywLfPTe+JT7bBRLxNemy9lbTU9oq7JlqhQwwAiDBnUPUfrhd2MzdR1q94xaGWJJMCD1JwmzmYr1YLAypXbT5dz8O0k23t64edjcu60iaikE6ZmJJEzcAA77gRg1TC5SKhby+fiLJiLqaeXz+fmJ6vEn7xV1tfUYLNNuY5Dfn8sVLUtffrvz/r9OmI5nK1Frr4XAXVN4HKJWPF6HliK95/wyRNri+14i25t6e0P1aQcDLaBwtfhFi1zp9zND2bpSS3r+gj/APf5emEvG2apVZg5UXEFQyxIuRvOlY+Zw+7NU3FEkpoa50/p9YB9iMZN6FUOSwsC1pabqAJWImQbcsCw6hWbukxVQvZrWlaICY8MGPIxE+KdJU8gsGes4d9j011S5EeY3UqbEoAQT6kzzxmuFZSotUFpjxc2PxEjcdI/TbG/7O5YhWYiNUAew5/U/lihXz0S2x2gshFQDcRf2nzM1FX8In5n/wAAfXCWqrmSG0i0CAfn8/4Yd8eyLmsSqsQQNlJ5Ry9sBjhtT/hv/wAp/lhugyCmBeK1lc1CQPaL6aPqBNSQNUrpA3Nr/ui3rzxouDtKVh+5/BsLhwur/wANveMNeC5F17zUpXUsCfn6+uM4h0NM2I9ZvDq/EBYe0z9LOvJBZgAVgSRaNt7/ACxBc8xBPjtqsdzB5CTvFsE0ezdcMzaPNptKCItcgyfntiWX7K1gGDKGVtUyVFm5W3998b4lLqJWSoevwSKtqylUxBmmb7iTscIqLQzRcqQfawONdluzrrl6lIBVnQEE2Glpv8sLqfYmsGZtVPxRaTaARyST88cXFDNUJWOoGyj5zgmR7QGixWlSpIHkkhW5Gw3iLnnhlnuM5eUNajrqOisTMA8rCeWKP9hautW7ynYEczvHOPTBee7FNVFOaoGhAtpEkauhFob8sB7XOF1O8J4fn6bUw1Omaa6mELJkwhkxyjr0xbTzpYrCuBrU+MFd0m03+KD0I9DizhHADQp6NYa8yQfwqOtz4d8GNw6Yki21v/OBorisG5frpDgjLYy/iXD1qK2qZZDTsdlaNQHIE2vvbCJszQonvVQM8s06kJ8Skm7VgI+EDqR74G4l/aNSpl1KVWCmoCyokfduKbwGrBrOY2vuJF8C5b+0XLCr3RWsh1imSQrBSX7sTFZj5rSAeu2OpVqXPZmUpsBtNjQN1Pqf1OAuO8MFRlPdlyFa8kAXECx3JP0GDlWCvuf1n+OJ5pAWpzyYx/ytg2HPZvAVUD6GRzKxA9MU4IzfLA+MVPqMKm0Oci0xJsPXnbEWSMVVqLFwQYAge15J6GQANrXvieae0dcMsbC8CBczF9p/7Paeerms9VlOkArpDgBQw8NwROuSBuQDyxkuCJlMnXWsTmWKT4e4p0wfBoh4O3xQY8UHlj67SW2FXaDgNCuv3ieIkBWWzTyExce4IxzmfeP0aq3y1L27osyXbjL1KiUxRcF9pCdJvDE7emG7cTpgjwHxEAW5n5bRudhj51xxVylc09eplGoMkqQWFltdTGnYkRaL4fgGnQUOzNVQaSxYnxuup9/woQoPKfU45lWs6GN1cLTAVk2Py8cjtNRJgU294X67/wBflhWc+VWmDUqEq+pjpXxLbw+f0O5I8RgeEQi4VN5LG7736xEHb/TeMU8NqFqEtM6jzn4FO5J5ybn6QcaFZjSLHeFXDqLkfN5oKnEC4ZFq1EapUGhtCnQLtp89hEC0Dwi1zL6vxqijmmVBccoWTveJ/dP0OMv2dyPelSWM0wGBgGSRpMwf0w1q8LWq1SqQykOTcESVgyPH5fCPpg1PE0cozHW2u+8SdTnKttyjDOdoqNP4NQ8U6dJgqQpBvuCRiOW7S0Ki6lpmCSNl5fPANTg61iQ9ZFu5EHVId9QHibcaYgW6Y6l2Sy4H7Wmell5yYHi9T9TguGZXCl9rG/jfSLVVIU5d9PSaXI5pKiym3MREH1GAOJdqKVGoKZDMx30xAO8GSLxjzgfDKdFmFN1YMJIWN5F7E8jjF57hirWcxUJLs1oifHa59SPmMHFLO9qeoi7PkW76Gbeh2iR0ZgrwunpeTHXF3D+MpWJCggxN4Oxg7E3BxmOGN9zUEERoF97ORNusTi/saCHvvD7ro+IXgfrz3wy9BQrHp+BArVJI7/3+IXxXOUlzQctV1Kpp6VYBSSCbAmSwBm34V/DhcudoItKXrxQYt5lvPih72FvoW64846R9o96h6/gPQfrGE2cpeGpY30/CL+A7X8XzxirQRaBcb2v7Q1HE1GqimTpe3lcj7zS5OlSq04FWr97U7wS66vw+EDcXB1bzpPLD3K8LCVqtXW5NWJUmVWPwjGX7PUr5cwYVWH7MQPGPj3WfwixjG1xysO5cXMersQSoPz4IFxTiXcqW0M8CYXc3AsOZviGX4qXQNoKyJhjBFpvbFfHDAUgTccifjWfLfab4W52iDVy5hSQ5udRImn8OmwNt2tY4FWqurEKflphFUrqI0zPFiihtAMxbV1/w4xdJuKVajBa8G58L01WO92ANBiPuiFgmZEycN66Qap8F+5NtWrykeKfD7aeW+KuxJh4GmIqeWYnUJ8195x0cGOJhy7bg/YfmLVKhp1Qo20+8W5bMcUo5kd9WDU1bxKWRgVMmPDRUzBW8i/pY6jMdqlprTNQNLgkaKZcCKi0953lxbpOE3a6lOYNpBpt8LMfKtrGLxsd+WNLwSkDl0BAMTuP3j1wxURRSDAazK1C1Q327oTXrlSgudTaZC2FiZN9rRi7QfxfkMCcSHiom9qg2AO4IuSRA9RJ9MHYUhInzfDqBZGqUVdqjadXco14N2JWQLRJ9MXZbgVBTqWlTVlJgimgIvyISRjuIAfcyJisPhZou1/CRH94yBg+nz9/5YubJMipuPRv5HFuZB1U4E+Iz6eE326wPninn/i/guLc0oLUpEkMYtMeBvQx+WHKH0wZ3nub5YGwTm9hgbEqfVLTaMcBVG1Ngmu8DAtMgXJA98artYWmUHOXYQcTqVFcNolblwILG4gKCLgLJsZsLGcPO+X8Q+oxTmjIEFd5Ikf1vjlV6ZdYVDYxDluEZXM1EqimNaNqLA6TKmdNRY3BKgg3wD2nzQauVGyWtzbcn9B8sarJwJJIBPqNv9Z/LFPEeGUa3mgNyYEA/+fngJou9K3OMpXs92uQNu6fPeE3mxF3+HT15D9efuRgbhn/xvm2wn4FG0X2+f5nXr2VYNIq0yL7/AMRfEP8AZGAAj0VAMwD8unQD+helpPwiLax8Ymna1/msF7FCxn8C8tPPoNvbDTKODSrQVMPVB0hhBHI6+Y5kW6YnwjgjUSxL0zIAs3r7YKThxVXAqA6yx8VSY1ch4bKOQ5YV/j1ekTqOpe4MymczZpkDTqnne14v4T8+fK8SBxxYkA6DeLEmbgn8HpHvA9caUdn2/wCJT+p/l/W18K+NA5ZgreLUJtJ6726L+g9cdV2y6kxpKlNtALmG8H4gtEmpUOldHQm5ZYEC5Mnp9L4TcRyzmrUZKDVFLsysKZIYE6hebgj9cX8Mz/eFgAo8DXqeWLEk6ljyrubTEzFx+KcUqiu4FWfudfgbwk6AdS38s7Wj54oVTuh9vzF6lNc4uNzbeNuC8HIpVNRFPvBSsV0hYM3k79fXBfD8nSyINRqqlAGnTLGWYXsSTLGPnhZQ41/7On35Z0qVDTZvMwgSpGkXII2i/vbF+X7KtlFq1O+pEFYPeKFUA1NRmZFxIEgiY9cHNWpl7jFHwwWqMw52374LxrNI2YU3IZtSEGBdQASOYhuhwJmMmmhjF6mnV6wpA/I4O4pw+o9ZHhWgiSGAB8hlQfhMGNuWJZnKMaYAFxBIkbAX5+oxTYkNRdCw202mnoIj02pjn2tZfwDLqDRMCVDAeaY7xZAjw9N742OMpwVQvd6i4cEjTJ0+JwZIFibC/LGmzOZWmpdyFUbk8sJYZHRSGBHiJMRq8o4jkFrAK+2/0KkfmBioppYjeI/7Rg2qYIMTy5c46nA9SixYmN45jpGKxNLMt1GswjcjEWZ/3gk+WlaLeZhYxc9bnltzr7NUdFYDUzTrMsZN7x7DphpU4UWUwqBmgFuZCtIBIWYF/rivhvCHp1VdisAkQJ/CfTDuBYJh2V9DfT0EVxCs1UMu0V9rsmrViSJPdkDfmCCIBEzGHvZr/wCMg6SMCcdyTvVlVLDSNh6tg/gtJkp6SrSGPL0Bw49moqBv/wBgkDCq19v+TzjURRldX31P4VaDJ8XiI0x+IXHIYY4C4nkWqhAttLq8siv5b2BIgzseWDL/AIT+X88KcNuhjWlop40QFpTH/wAhIkMb6220c/e3XDRN29//AMjFVbKFhBDCG1WbTs2oAwduox1DMhmIVkY7wHBOwGwnpi+G3Sa3Ek259x+gxfmKYLUyRsxI9PAw6dMUOCCZ9PXl7emB+JccSnXpUmSozORpZULBSfDc8rE+ww1QFgQZhjD83sPfAuC81t88CYlT6pabS7MvJjpiVMeJfY/wxXSF5x5maAcFSYDKwJ6SInAs16glHQWg9bijd8oRNaDUGYOsgiJAGr4ecwb4ivEKpzOk0Yp6YDa1kmZnTq8sfP0xl6XB2WhqVwDVaprqzIVmqIVYCQwBAIPMTfB1bPVamZQqJoyGZ9RGkLMkqDEjRE3HjUxYjBQxYXvz6jaZRiVuV7ufz7RtT4y4zOiogRanhp/eKWJWZsDHPltF98EV80RmkTvVAI/Zz4jZri3p15YTNTp/aQj0ytIQ1OqWjUxI8AkQRIFtxpnYjBOdD/8AqVKMvqTTev4vDapax09Nx8WKo1WFw/538hC1KOa2XTS/p5n0jHhVYszTXFQXgDTaHcT4VG3ki/k6zhnhTw6m7M2tNIvs9S8sYswA8sG2xnDCnlgDILdLux5RsTGGRAtvFNOvUFTMaq6aQrFRP7P1aVgAfPEqD1av7OurBTpYgqb+A38G8A2/+z0GCHy0GqyINRVoJLQx5AxMCegnFeQeJLI6mbae8YEaRcgjeZ/LngFH6ee53vCOQdRDnZtDagBbk0/wGMn2v4pQpVlFagapKiCCbeJrWxrHrhlaAwgc1I/XGC/tBpMa6aZ/Z/8A7bGaqozAPt3xjBqGexnnAuKZOtWWimVKawVMlojSbXA9I6fLEuNdn6v2lu6pRS7sIpDAAeCIgnrz3wm7N0XXN0SZjvBy5G3T1xoe13DHfMAq6pKxBK+I6TtqIPhsbYSxLU6QugBHzpHnULVAvpbnff1lVXM/ZcuqsoatqZ1E6jTBkA3Mao26XO+9vZ9Vru1OqTUDICQSTsR851Xn/wA4S0+B1YYGorWXYp4fCfFYnzXN/lh92U4JVo5lnfZkIF9rg/iP6DCNLEsXtyOkqplCEg67xTx7tFSo5l6fck92QPCyqICgjdCbCAL8sCZTtZRnStA6nIXUWUlbKnJAfhB+XtintXkKpzlcqBBcHcclA5/PEMr2dzcIxUd2CjHxJspkHrsxxjsZ9+cdSlQ4asbXsOfdNRw9IzBt8VPl6+9/oPnjTcXaKLHWE28RXWB4huOfTGdyX7f/ABU426/X640PGMx3dF3LFAIJYIXIEj4Rv0x3MV9QnEq7iFVdvmP+4YniFXb6fqMBVc/UFXSKLGnIBb1M3/u/0YwpAWhtLb5n/uOKO/8AHpg+bf8Awzi+lsfc/qcLKzsM0onwkSRpJv4IOrYWm3P5YFUYra3UTai5MZjzH2H6tgfN8TWiGkjVcqOsKPoDtO0x1GKeNVay03OXUPVhYUxtr8RALKCQpJALCTzxVmKIqZYNmaSlwKbMovobw6tBBkEGYIPzw9QFjmv18YJwSLCU1u1yh0KlDTdmpqDId6ikiF+ESwi8c7iwN3+0rd6KfcNc+E61GofiUNp+mM3WGXC0Q9Nl7sagZ8gZiyvaCXBBJ9VneBivi3DxBo9+6U3qagpGoILyzSwYgkjw8okzGKfGKjG1rePhb1hadJKtlDWbnpp7Rxx0182pFNXUI2l6B0hmmNLOVY/d84EzuYiy+t2OqgT3dFmF4pMVdT1UkCD6k/zwTwKmcozGpVZknStvFUCKBLTe2qygyRFjGBanFKdLiSVzTZErSnevKarBRa0oDpuR0PLFOyGxddSeuw6iXSFVrhGPZva2l/z53mpyeXqJTVar944VdTxGq7bgHeIE898ZztpxXMU8zQFKQrkKSEllIqISwPQqSsG0E++NbVcNcEEFVIIuCJNxjM9s+HtXegiqSSK8Ryb7PKkzt49InrGGEUZiDBOSdY+TiPeMyCCEA1Ecmk26bQfnieBuCUwcsKt5rBahB+EsASvsDOCcVUFjveRL21l9MWxCvsfDq8LeH8VtvntiSzHlOOM9GH9eowuqkNciQ6zL1aC1MqlN8uykiWQ65B1TJOi9oMG943GBs3kqiIEoBaQUGOZ0zBguqkGVNoNtjjXmmeh/5V/y4j3F503/ALq/5cFK07WCkHqJKbVE2bTpy9JkswWGVFSO/ekwZ9Skxa+kKbjyyByU2tjQVaStm6TsWD6B4YEbNuZmbnlywctGDIBBH7q/5cS8W/i+g/y4iqgN7Hl7TRYsAHsd4Hw3KJqLU20MdQIIExrdtpNizM3zweKD86n/AEjEApmYM+w/y491N+99B/lwbiDoZgjviDLZal3+cOqoxZHDqQAIm4Uhpn6YPyFcAlVLILmWUQYhdyx3EEemD9JvY33st/8Apx53Z6H6L/lxXE6gzbEtuZM1QUYawxg7R+gOMT29Yd+g1MvgHl/vN6f1ONiDJKyZi4GmQD1gSBjPdquyb5twQQF0aSCDe5PL3wCtTWuQGuB88YfCsqPdjMrwqoBXpHW5+8SxiPN7ev5DGn7X1ilVCFRjpMatNtwYLDmLGPbmMZvO8Bp5B0NWsiFiGACVHJCaZMKpIABAk2uMH9qeP5Wu6TXelpDA6qVZNiJJPdWC852nCtXDJSW1PXx/4I87I1RWGo1ksjmGerGhJPPwAtp8s6b239PrOk4TWXvNKgAQxsytJJE2AEYWZDghyROYq1fu6aMWLM0ARv5eUYR8C7T5PL1nqHMMwKmR3Na0st70RAlgP8QwKnRbcqBAVSrnsdOUH7WZmmM3WDVainVcKSAPDFres+4HTDzK5qnWp0WptPdo6mRHi7oA7wdjyscIK1Wlms4z0M0itWdSivRqi4EAS9MLMqbTfbGn4J2PqUaZDkO+p2DDUoGpApkRB2/lgJwz5swB3jNRqQpLrrYfvl95DIn7/c+anbpcbW542GEVDgbq4a3mBO/Ija3phxXqsqsQhYgEhdpIG3zx2MQM7DLOZVINrSVbynEzhL/6zWNU0jk6wUyO9ldPlmd59PfDM5lv+E/Pp/mwtw26QZEsp8/c4TZ2n/72k0ciJhjzTmDpHzBJ5RhkuYcMR3NSJ83hjp+KeXTniioXLT3VUXFoXkRfz7fyPpIqtJyBYc5pDYw74vl/HFOeWadQRNlO4GxJO9thzxIMxIOhltzAO8Wsd7Y5kYhgVkMsHdevv1wzSUhtRMGZmhwo5hVdfvKYChQVRSNMkhvHcSQQDt64N4pRYIGqr5TP7OmSTGynvJ5chNvTDPhOQGXp6KaGJJuevoqAD5DHvFMiMwmipTkTO88ipsVIIKsRBHPDDojoUI3Ftv17wSplbON/H9yjgyOx1MpCyWViVuD/AHWPRfz52xPiy0alZKVWgKx0O6gojiAVDec2N1959MFZNDSRUVDCiBLEn5+HHnc/ed73Xj06dWo2EzAtAv03jG1yqoWas17wThXE0zFJaiBgpBEMIZdLRpYSYYbEYO0prWdJZkIi2rTaSOenYH104GyvD1p6tFPRrZnaCSWZiCWJN5tgfi/Zdcw1NyzIygjUpYNBBsCGECTJAiYEm2MrfMTL5C5jUIopwkBVAAC7AC0COmBsEUcropBBfSoHvHPFPdHocVUGs0phFd3HlUESNzFryflbEadSrIlViLkNzmIFul8U94ep+uO7w9T9ca4omchh+AamrvLCqQSLgrpHh5TeCfzx53h6n647vD1P1xRqgywpEjqcg2qjf8E/Fex/dEf3h6x5UV5n76x2GiDGo8+th9PXE+8PU/XHd4ep+uKzia17pa2bYEjunO1wVg+b97lA/wCYeuItnmgnuahI5eHopt4vUj/CfTEO8PU/XHd4ep+uL4krL3f7kOJ8UelGig9SQTI2B6Gxxja2czeZmoq1IJ8DU9YUAWIAEar/ABbyPkdr3h6n648DnqcFXEBeUVq4U1N2MxWaztSmCWo1EdxpFQNUVidlliJaOQJxquCccqVWFN6LpCSXMgEiBsQN98FPeJvBkTeCNiPX1xLvD1P1xkVUAsF79+u8tcO4a+b2Ejxfs7l81p+0UUqaJ06hcTEwd4MD6DAP+wWRmfsyE+smfeTcGBIO+GHeHqfrju8PU/XGOIvSMgMNAYVmcstRGR1DIwKspEgg2II6RhAP7OeHjbKU/wA/fr1A+mGveHqfrju8PU/XENQHlIAw2MD4f2KyVB1qUsvTRluCAbGIkSYmOeHeAO8PU/XHd4ep+uLFQDlKKsdzPMzx2lTemlRtL1CQogmfEEkkCFBZlEmLkDHHjI0z3dU72CXs2nafn7XwNWySuyM6U3amSUZkkqSZkGbHb6DEzQmfUkm77kRbx222GC8SnM5DDnzkAnQ9uikztt9fyxKnmZaNLbTJEDeI/jhf3F5/i/SNtcbYnRBUyI+eo+vN/XFcROsrIYxpPKg9QDiWFyMQAJNhGJd4ep+uMcUTWQw/HYA7w9T9cd3h6n64riiTIYbUeAT0BOA6nFQtRk0VPDo8QQlTqMWPOOfTEXYkESbiMVPTkljuYm7xaYtrgb8t+eNrVXnKyGEV+KBACadUyQLITu2m/wCp6DEaPFgzBe7qiQ5lkIHgbTc8p3HUXxQtGI9PV+s/jvj1KZFxG0fEbexeMa4lOTIY0UyAce4Xq5AiT9ce94ep+uBcUS8hh+OwB3h6n647vD1P1xOKJMhn/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50544" name="AutoShape 16" descr="data:image/jpeg;base64,/9j/4AAQSkZJRgABAQAAAQABAAD/2wCEAAkGBhQSERUUExQWFRUWGRsaGBcYGB8YHhgdIBgbGB8YGB8aGycfHhojGRgaHy8gJCcpLCwsGiAxNTAqNSYrLCkBCQoKDgwOGg8PGikkHyUsLDIpLi0sLzQsLCwsLCwsLCwtLC0sLCwsLCwqLCwpLCwsLCwtLCwsLCwsLCwsKiwsLP/AABEIAL0BCwMBIgACEQEDEQH/xAAbAAACAwEBAQAAAAAAAAAAAAAEBQIDBgABB//EAEQQAAIBAgQDBgMFBQUHBQEAAAECEQMhAAQSMQVBUQYTIjJhcUKBkRQjUqGxM2LB0fAHcoLS8RZDU5KisuEVJDRjwuL/xAAaAQACAwEBAAAAAAAAAAAAAAADBAABAgUG/8QANBEAAgECBAMHBAEFAAMBAAAAAQIAAxEEEiExE0FRImFxgZGh8DLB0eEUBUJSsfFDYoIz/9oADAMBAAIRAxEAPwDQdieyQqa21srKVIVl1kIQSkNYqwHh8MeJWkbYa1+yFCpIGYgpGqKfiWTYLfwkyJF5n1xHsd2noL3niZp0XCGB5h4jyJN43v74Ko8TyVDVFSsoYAk6fLpcuDISQNRIv4RMWAACaLTy9q07NepiOKbX5cv1B8vwLLUYZs0CKslHqL4iBvLk7Abbcox1fsnQ72ov2vQwGoqoA9dVS97KbjSfXBiZzI1VQBqrimrKlWGgBlggMAFa3hmDH54nU43kO9Z2LK7eEyrAnwlZWLtZo8JPK1pxvLTty9YHiYi/91/D9QGnwjKLTLfaVCIxRiEgBiNh7899XXFR7JUJQfav2kFECeBlYNA0g8yCfMFMHw4IoUeH92ygVdLv3hU6pkButxZjuZPriQ4jkJpHXV1UVTQkMD4DI8AWTYt4gI0swmDGKy0+dvWWHxHLN6fqSqdmaFVWprXXweaaYOiInmApuI6DbriNDsDTDavtReQYLAM1rEhtW0729MXCtkU1vFUipOsaWYDUysbAWHhG1rXvij7dw19IRnIVaiAoGKgOGDXjSWhza56i2LK0udvWZD4m2l7eEE7TdkFXLF1qgwF7vSoEsWAWGk6U1HZY5yTjUdkqCjI0FEwEA8W83mfWZwl4vx7LJlTTUsBIOpkJEmpqMnZSxJiYF7dMOuAxVylBkdgIDSojVc2Mi46nc788WgUP2ekqs1Q0AKn+XTuh5ojHLlieYwOOGm331Xl8XoR09Z9wMW0MkQQe9qGCbEiPKBBtfafcnG8g6RO/fIVuHOSCtTSBuNIM/MiR8sd/6c9vvNiJ8IveY25i2LBw82+9qWM+bfxFoNtrx7DERw0ww76r4l0zqEi58S2s19/QYrIOku/f7QKvwWuUhMyVbSRqKK19YYMQNOyysAjfE+HcIrosVcwKraidXdhLWhYk7QbzzwWnDiJ++q3JO62kgwPDsIgejHFy5cifvG/K1yenrHsBi8g6SFj19oM3Dn5VY/wj+WIrwypP7YkXtpX+XLF7ZEkR3tQb8xzDfu8tU/4RjwZA3++qXnmLTG1uUf8AUcVkHSS/f7ShuG1B/vj/AMi9fb5fPFq5Yjdp+Q/hidXKGP2j/IgRv0Hr+QxRU4eSI76qLRZvSJuu/PF5B0kv3+0J+yHqMd9kPUY9OWuD3jiAREi95k235fPEXyZIjvXHqCB8MdPn74mQSr989+yHqMd9kPUY5sqSZ7xxtsRyn05z+Qx1TKT/ALxxvsR6enp+ZxMg6SX7532Q9Rjvsh6jEqmXJB+8YTzEWtFrfPHj5WRHeON7giRII6cpn3AxOGsrMes8+yHqMd9kPUYi+SJM97UFwYBF7k9Nrx7AY6rkdRB72oIM2bfwkQbbXn3xMg6S798l9kPUY77Ieox4mTI/3rm87jqDG23L544ZO5+9qX5SOijp+7P+I9cTIOkl++e/ZD1GO+yHqMcuTP8AxHPzH73p+9/0jE62X1Hzsu1gR19sThrKLHrIfZD1GO+yHqMWdzcHW1gBEi8dbbnFoPri+GsrMZmafZ/LqZWjTBGxAuLRE9ItG2JVOB0GiaSGLiRN+vv64KqVo5MbTYT0Ee98d3vo309YxvIvQS+K/wDkfWD0+D0VJK0lBO8CJ9/6vi2nwDLsfFRpnVYys+selwNsTWrPJh7j0nBdDcYHUUaaTS1H11PrBhwqh3YZaVMEQPFHXTeCbjl05RihOA0IvQoTq1eu/mk3nT+eHWnQrESd2gn5x6DGa4V2zbMVKSCk1MONUsZlRYx8yL4tsgIBlrxWUspNhvrDm4RSfwtRokWtf8RBtztHud8WZngWUphqhoUxCmYUXAG3qIHPbDWvWCqSeWEuo13KmdMEMskTIggxyAMD1JPw3xUKrykRnP8AcbeMDyeWyuZTvO4pjSYGqCVjS0z8J226bnDSjTWmgVF0oth8Kgek359MUZPh1PL0yKKBEmVAJPiMKXueggex649SvpZRqk3IUnfqRzkA/n88c2rilRgDzhe0w30mOzn9p5SoyfY28LEXq6SYqFLjuiBMat/KQZwy4J20GapVWai1EKouXkeJWtq0CGXTLDkCDN8aXL1D+Iai3kGwH+knVsTPpivjXBEzKwxIKzpMzBIg22mDgy1AbG+kl02ItM/Tq8mqCW2OpxybywsWkHn5cX1UFGadWpLQpmW1RJEyqQCR05r6nC2pwipRdFYT4mgiYMgxF97xB+gw64lwqnm6zaaqykKyxJBUzO45nDFZglrHfwglN3Ych4xZmKoYeGuF6ECpby9Vg2U2j4iZ5YbcNqlqelKxZkSSAkkmTcF4uZAjlGF1fslTQgPWQFtgVN9h+P0An+eHPA+B9wzHVqEaYiOjTucBNUzZC20M7LPUcx41hZLMiRbT+FyQTJ5cj0vZna7UMu1Qqaxp0yxCCGchZ8KgG56Yp4BksxTFb7Q1My3g0ADw33hVgXsDqIvLGbZrP9r80cwaVBkKkwkJJIEDmbz12xKjkNYa+EulTape3KVt/abAJ+zqY1bVzfSoa33HxTA6kHB3Au3gr1zSegaagMTUD61UKAZb7tYU7A9YEXxp+FvU7tWqkatA1EbEiSSOUX3577RgDidQVwVBlVMFecjmehEgjf1HQFSuKYuZoZW0A95Vke1FKo5B8Kz4WPTqw5T12w97sRM26/xx87zfByhLITG5G0XFz0BiJHhPodtMNVHKKpJ1VOR+FSLj0tE+rHBKbcUjKd5itZFzSeU4y1SqEAUKSQDeYgxzi8fnhwKRkiRb0/8A6xlcgYrUz+8P1jGvHmPsP1OGcUvDYBekUw1VnUluswXHO3tXL5ipS7qm2hoBJYSIBE36HDnspx587SqkhabqYGnxASsgkNvfljIds8oDxJwRIYKbtpH7MC55XXDP+zDMR9pXmAh/Nx/LHPSo5qWvPRVqFL+LnUa2B9ZqDUq69P3katM6KcRr83n1RpvMbXibYZU8swUAsGYC50xqMbwDaTywsq9ocstV1LjvKbKpPdHdnWlAPOGdVPScFZXjAqor0xUdGXUGFI/i0xczMyY6CcdFqVQ6Th35wpaJIBkX9P8A+seileCeXSOnr64FbPOik91WOkNYUwSdJAgePdhcenTbEW4i1z3Vfw95/uxfTpNvH8Xw9YOM/wAerLzxpldj74TZbg5OdevrsOUXusaSdtOxj2w2yhMHe6hoIgiZsb72x7kVMS259/ym+GMmgB5ShUK3tz0g5x2PW3OPMLQkGemDE8vWPTljw0B/X0xZjsPxaQWkAZ5+/rOC6G49PnihRg3KrucBfUgTa7EyrLZioWIdDpsAbDrJIJkfnj5x2LRRmKGlrqWVlvub2m3I7dOuPqmPl3BazrWpT5FrPFiI1GQSeh1H0tzwqyGnlBJPefKP4Y5qVUDTT7GbLj3Ex3tOgGipVJ0LGqYBYk+gAJvAJAEicF5bLaRp+JrsRNl2AF+luUnUcUZXhipVfMN4qhBRWAIIQkEJEwTIW9pgYM0cmMTckEiTsACNo/O3rgdRrmK6bCD5mqCeir/RPsNvr1wBk6cs1Uggt4VEnygnT4dRUMSTcQYIBgzg3N8PldJGpLSOe+xA3FvmOWLMso85Nht/P+H1xxWpu9SzDf8A1DAgLpL6VAAQfNvbf5enLGd49njkiGV5aoQFQ/FE6iwm5vMiDbDPhZZi+YqgrNkVl0tTUWKmCZlgSDvf5ADjGSp5hglRTqZSQwWQoHwk7c9vfacOVmSmAJhcxvDeBdpKeaUQCrROkgj5iQD+hxneLdmQmYBy1Qh7u1MEhucMpBAJ3MeYgfFGGvZfs4aNR6jsGMkJExHt+XvOKs92ood+6hYcKUFYAFhbdAR4gpPXljSnOoZvKGVxRfsnl5XgXDu0tN37vNqCwOkVCIMg6tJAjxCJ1KAR0GNhl3XSSpGnkQbRpHPpjNZvhaV0pIQ1cuGBzCT4Z5HckBTHiYGBuTbCCrlMxQ1U0cVaDMRKNKgqAAlplp3Bv743cjeCraksBpG3abtKah7mhMNI1AE6vy2vYfF+rDs12aWkup7tBkkzuZKg9JmeXwiwM1dl+zZT7yp+0IE3Pgt5V6H9JPM294t2n+87uiFZUgNeNXLSkch12t03pKTFi255CaNbsBBp1jjOZkEGfIPz/o7f6YX1qJYblHK+dYJWxtceMbmCOU+uKcjnVrEuGBgzo2IOwkEmIE3G5vaIxPLUjWfUVBVCSmx1H/iqQdoMAfxFuXU4jP2hr80mlsBCMjQNR4dR4b6gfCwk7CZB2B5G/phbxvPaqjGCQvhAtt1ueZM+0Y0mXpwvQv8A19Qt/fGW7RUYq1bTsYifhGw54739Lp5Drvac/GtdfOVZbMDVMeVvTlBmx/XG1Pm+R/Ufzx8/oA63EETBHhA3XkRubXn2wVwHjVWpmlSpUZlta43U7xAN42wzjjYr5wGEO48It/tDpxn6TfiROWrZ2Gx35Wx7/Z2IzddNpRtxBtUXcct9sW/2oUNNXLOLWYG8bMp3+eBOxlYDifhiGDgaWLDy6oBNz5ccnap5z1y9rBf/ACfYz6OMiupn0U9TxqbuxLRtqMyY5TtiNTLgACECoCygKRFiDADdD+eC8UV/Mo6yPoQf0B+uHuNUvvPO2EHXJjTsvQ2bkY/H0JxYcmAVMLyGx6QPj9MWt5X+f/aDidX+I/UYnHqdZMontMnxkm8RYRtPqeuCVEYT8Y4gaNGowEkwAJjedjG8SflhbU45Xesq5apSdlp6nouCuu8akaLQZHMYaWqNAdTJwidRtHlTc++I4jTZiAXUKx8ygyAegMXxLATvNynHY7HDD8Xk6YwTXIAWnaWmf7o8x39QPmMeZanf2xVU8er/AOzwDfyidR5et/aDthca3aFA5Tkrliulv2jahaRoWPUi9toPi2scW54avD7fqD/DEsuBdosPCvsPcTc/wwPVqQCf6/ob/LGajWWXa5llMSZ5Db1OxP8AAfP0x8Z4fmeI/wDqoDHNGsawFRDPcCl3jarRp7vu9Ok9ZO8Y+sZXP8gQYtpNogxA5wNpvjnSfIxV7x3jOVvJ2DgHxEW6WEY5lPEo5sDDrdL6XjDSRtcdD/A/w/THlSmtRSrAMpsysPyIOK6eRAmGeSsedjG9xqJAN98I8nmKi5t6bJVWioYI0eH/AHcBTzNmN5+LfBDprBAXjPP5oKOip7CTsB0tt0n2wDl6KprqsNLVILmLgDwqIBNwCFEbkjHLmEZolgabTuRPqRzH1Eg9MXVnbcd29IBhXHnIgeSAdwOUG5vAxzVU1qhJ2+WEYAsLSjtF2gWll17oz3gGkrfSkefrtb/TGCFE+GIdOUmSD1BO8Rsb/TDbKh83mT92QgWYW2lQYVE+GYteIkcpwDnKaUqzojAEwAfhLQSQp2JBDbATvzw22usVbqJ3Bc9Uy9SKTEKvm1CzTcAciBcY3fZwoaP3Sd1qYlgCSAbAsCfSABy22GMHkeH97UWioKjzOQCBvJj3M2B6D4sbjimcXKUAiwrsIW/lHX3v8ySeuIGygsdpumGY5RzjTP5UvRenTbSSIB6eh53Fvnj5nX4dUy9TTVDCdmHWfMIHMk3FhAwxymfek2pDB59D7jnjT8L49RzYCOq6p8puCR+Gdj6G/vjFKuKuo0MJXoGnziTJcLqBREh6gAaoumaSbr4WHiLxBHqMa/L5QIgUACbQNgOgjoJ+fvjN9oHzqZgfZ6M0vu/GF7wmS2udVZIKjTpEGZN+iOr2k4qmktTpg6Rq1IvhN5AnNXFlvHM4KqNmL1CLywuYALPpC3JPSw/j/AfI4znaBYre6qf1H8MFZXtBR7pDVYCoVBdULOAxEsAdiA03xbluL0ajqFQktsSoHInrOGsPUysWXW29opiKV1ytpfaZulk11lwPE0AkXkDb6TgfhnDKqZsVO7YIumWIYQA5vfw6dJJnGrzXaHQ7J3ZJW3mgfpiinw6nV15hhBrLocFjAAIW1xB8K/w3MlxJeooYrYQeGSmGILG/4izt5w85oUUpFNQ1NDOqyhA8QkyR4dwMI+y/Z40MxQrNVpwWYAKXYm3dkeSB4nUXjcY2oyuWTSwanqpoVQ6hIEG1yZ3O9/EepxluJcUelWFJCiItRwqhUXTE3XwzPU7457AXuZ1xjOHS4Q2197za8N4vTr6+7n7tyjSIuOmL3WW3jSP19/b88L+GOXoozEklTJnnG/vbFPA6uZYuc1TVDr8OkgyNMcmaw2BME38IwwoupMRNr6RqdN5ffe49uXtjtS+pj+8dsQzmZ7sM1rBdzA80bweuLY8Lf4sZkgvFOHmvTemG06ufyItIIkEg3BFsZXO06xzS0y7hqIAFWmswGIhDA6G5IgQNpGNxlz4j7fywNWz9N406akOEO5iTc2Bttc+H1x0adsgMoMQSANxJuZM9b/liOLK/mOK8BbcyxtKcSpjEcX0U6/PDVQ6W6wKjW8sqvop89TkARvJtPyF/lik6UgBQIilTMcyASRYCLT0OnAXHu0qUGQBBVIvZlATlN/ivEeu4wembSo9NlE2JDTtK8x1gR9cTKQJFqKTaX14VQowj43xQUtAiZNxMcpn81+pw2q1JJPIX+Qxje0NOp3xLiBHh5yOZEfvE/lhGuQ/Zh6YjHK10cjQ97wj9YgQd+uxPmJwaKLKCNUrBs1yLDY8+Zv1xjJe8KCOV97E3t1gfPBtHNvABZuVtRt6C+2OW+Cv9J9YxeXcf4w9LOOVLysAaVJEROmwg3m3qOuHXDO09Ot4Ko0N1MhT6gnyn+pwk7VZNVzTNuWCm/wA4H1H54V8OyZqVFp04FyCAARNyQekbn3wA1GSoQNddo3wkemCem8+gZTgqU3LLMH4eQuTMbSSZMASYxns1xGlRrtRy5CNqLvDeZ+YuTYA+XaTtbDnjnEfsuW8PifSFSesRqPtv7wMYfhGT0K9bQWqP5VJ3k3u2xYnnfle2OzhURW1E54U1VZcxHh95qKPaanTLHQgZj4iDp1EWv4d79eeAMyuVzuqNKNzMyjalnxQBBKncdb4GqZlYJVvLcqbEXIBg3AMc8EcJrB0NUI2lRJAFzHTkRF/aOuG6tLDgG+hiOWurhSLxtwDhAytNnqGSskk32NlB6D9Y/DjNcZ1Zhu+1B1NwB8PMeoKjb1MnFnaDNtQhqK1QtYiodfNjOlF6+Y3Or4RIgYX088hYsCKVa86bpUjeQYggk7wbbkDHPCUailHNvnz7Ts4eky3ZReC067IIhmUCDN2Wy25697mbfljRdluBd5XFYgqKR3FtR5L6gTP0+QWTyP2ioAsSTM8lG8+w6c7Y2HFM6uTy4VB4oIQbkncsRz6+pIGObhwAS/Ie81iu1ZBvF3azjwB7hWAMS/t+H5yJ+Q54zOr+hgKtnkJlzcySXUg7aiSSPX64nlsqgbUg6ixkebUee+o4lVkqDMfKApLXpsBbS/dCEY6j0gcvfnzw47P1T9qQT4QqkDSRupHm2O2w2wlVfGesDr1Py64a8BRhmabQYIVZ1W3208vfDf8AS/8AyD/1lf1K3YJ6w3jpIrtH41m02IE8xG++DcwJ4dUGxvfp4wZwq7VvprHbz091Lcl6be/LDvIVFGUcuNSqSWETIBBiDbHXxGuHXy/1OPR//ZvP/Ynz6i9Qm/eAeoQDrFpPKPnhj2hn7USJjvTMAbEE+Kdhtt6Y0P8AtBlLgZYT/cT+eHaUEIViokxP3YPLrpPpzxyAoO0cC3g3AgTllMgQp5fvOOuD6mcTvFTWuv8ADN73/QHAfEq1VFHcU0cgkEMNMLpqGRA/GEHzOAMrwmocymZdwtk1UVEwxphSBabMT/LBwNIUDrHHGKLvTdac6ytofuzIYHzAGPpgtPi9/wCAxGrVC+IyFCkkkQALGSTsIBviVMm5gwTI+g9cayN0mOU9yu/+EfoMUvlU5KLVF+EciCPh5H/XFuU3X+6P0GItEcx96Jj3Hph6l9Er+6e5jzYrxbmfNirA23M0u0oeqqgsxCqNyTAHK5Pri+tky6RtJHMiw6EXBm8+mBnTUypBM+I9LbA3m5/S+GTq2wMfqPaZB/8AOD/U1+kEdFiyv2ZpvuFssAix1Xlj05bYIzFHuqciA0AAKLatOkRN45XOCKWYOvS0A8jsTtyO/O4JwDmcz3mYFMSRTGpiCNzYKwDTcGbiDHpi6jWWZRBmvaEUAVpy51NFyBGoxeByk8sA8SyikrqQOQqj84J/j8sMmEkDkLn+H5yflj2plwxkz9SP0xyK6l1IWMK1jeZ9MkhF8uBtzXoCefIkj5e2JfYkv9yAOtvwzNvW3ywbmNQrIi02KHzOS1udoO0AyTsY64OOSX1/5j/PCJw1X/L3MLxBMh2yb/3A6lVj6t02wb2HywAqHcjSsne8kz6kgYu4/wADq1qutAsaQLmLgn+eCuzfC3oh9ceIiIM7T/PGlptx8xGkO1ReBlB10mUzHFGzOYcspVUPhG0DYT1bc8wNXUQCp/r8v/H5bYlxTsvW0yrikBuQTeSIgKwk2IAufFAwmfg1YW+0MCDB83KFjz+h+p9MP5msAdYbD0qQGjC/ONkyqu8xLAiB8ionqLmxmL+uHVXh/cpSdKxpJTN1CyHBiJuLbmL2PIgEKey/DmWqddQ1J6yIk6SLk8j6eX2wy7T8X0VFp6UYadTBiRJJgBSNjAP1wfNxcqkRbEtkeymV0c1Xnu6qJm6DmNaxKzMd4rfK/ruIwNn+xKFi1BzqAANNjOlRfSpNwD6z7xgFlQNqp1KmXe+/jpmCVMMvKecDYXwXlKrPWW7ayVltt+QI5gC/yxP4SuCL6d+8U/mvTIsN97bHynZDgaUqPcVqdQ96C9SoIGnSS4BgETKyRtLKIPI7M1lYKF7swIiqGNgsKASOu55354vz+XahSqA1Xqd7UkavgG+kX2tHIegwojFUsAtanqSPSYxOOKPZdfX53eUJORptvTpm58lSLcjBMSR+f1ws4rkEpMoQEal1EGLEn0G9sX5ippRngtpVm0jcwCYHqYjCtM7VcHRRqESVcmN/C0+H4YkaZFg0zhWt/ScguH9v3DYXHs51HvIafFPpH5z7YdcHYaqRkWZef72HVDh1I6fCkHTJgWJUHTvuZBn1wvAH4QDHKmOo/wDqbo2N4WmMOW1vcW2/c1iX/kBRa1jf5pPeNuO+YyIhbz6DnizL52n9krLrSSGgahJ8IiBOJV8lUQQbiVkCmp3YzZcuQYED9Y3MeIZBfszFWcksq/eU1pkeJBMCmp/1PpDFWsWp5LbRVaAVy995jgv3xsfJvpEeb8W8+nzx9JyBmml22U2E/Ap/CcY3gfBBmWd1qU5SFsS1iSbxABkbb9YwTxvjFfLVBSplmAVR4QouKYv4hNyI+eEgMm82AV3mvVQS1zbqAP1GPEiVufh5HfUPTC7s3mmq0tTgsxJmYkWW3Tnyw2q1oiREkAfWeXoDg6akGbvF3anhozApoXYKHllQwT78uog9fTD5TItthbxqsFA2nxN/yiSfphXwrilQZ6rSqN4DOhQIA+Iet1/roZKrLXcPtpb0kFMulxyuY7y+6+2LWpAbtEtqvHvF/bFVHzD5/qcZPiHDkoqq14qRUXSIgKGMuUi4ncyTcfLBlYqoAF7m3zymSUALO1rTW5rf5YpxdmRBHtinFP8AUZa7SHDcmFqVKh3cj5ACFFvcmd732wz3xQggf1/W+PRhlBYQTG5kc7WWnTZ2IAUT4iABHqdvfGc4Ca2gvmQWZncxAiks2lh0QahzmqQNraDMtIg3Ht+uA89T0UiRJUXKDnzIHSYjphWu/KETQeM9y2dUFUZj3j+LTBMAhiJMWAVCJPMHmcJ+13EalJqejUQQZ0sw+IX8IPKT/hMeqnNcQSvmBW05hIGkpYKbMt73s2/puMecW4i9QKEWp4FI8V9V5F77bSb+pN8JsbLmh6bKjBmF5UnHq55VBt8VTmTPwclAb2PK4xtuCVi+XpM06ioJm5B6GeePnf2nMT+zaJ3kbRMxp/FaPnhtkeN5oKqwbDywLfPTe+JT7bBRLxNemy9lbTU9oq7JlqhQwwAiDBnUPUfrhd2MzdR1q94xaGWJJMCD1JwmzmYr1YLAypXbT5dz8O0k23t64edjcu60iaikE6ZmJJEzcAA77gRg1TC5SKhby+fiLJiLqaeXz+fmJ6vEn7xV1tfUYLNNuY5Dfn8sVLUtffrvz/r9OmI5nK1Frr4XAXVN4HKJWPF6HliK95/wyRNri+14i25t6e0P1aQcDLaBwtfhFi1zp9zND2bpSS3r+gj/APf5emEvG2apVZg5UXEFQyxIuRvOlY+Zw+7NU3FEkpoa50/p9YB9iMZN6FUOSwsC1pabqAJWImQbcsCw6hWbukxVQvZrWlaICY8MGPIxE+KdJU8gsGes4d9j011S5EeY3UqbEoAQT6kzzxmuFZSotUFpjxc2PxEjcdI/TbG/7O5YhWYiNUAew5/U/lihXz0S2x2gshFQDcRf2nzM1FX8In5n/wAAfXCWqrmSG0i0CAfn8/4Yd8eyLmsSqsQQNlJ5Ry9sBjhtT/hv/wAp/lhugyCmBeK1lc1CQPaL6aPqBNSQNUrpA3Nr/ui3rzxouDtKVh+5/BsLhwur/wANveMNeC5F17zUpXUsCfn6+uM4h0NM2I9ZvDq/EBYe0z9LOvJBZgAVgSRaNt7/ACxBc8xBPjtqsdzB5CTvFsE0ezdcMzaPNptKCItcgyfntiWX7K1gGDKGVtUyVFm5W3998b4lLqJWSoevwSKtqylUxBmmb7iTscIqLQzRcqQfawONdluzrrl6lIBVnQEE2Glpv8sLqfYmsGZtVPxRaTaARyST88cXFDNUJWOoGyj5zgmR7QGixWlSpIHkkhW5Gw3iLnnhlnuM5eUNajrqOisTMA8rCeWKP9hautW7ynYEczvHOPTBee7FNVFOaoGhAtpEkauhFob8sB7XOF1O8J4fn6bUw1Omaa6mELJkwhkxyjr0xbTzpYrCuBrU+MFd0m03+KD0I9DizhHADQp6NYa8yQfwqOtz4d8GNw6Yki21v/OBorisG5frpDgjLYy/iXD1qK2qZZDTsdlaNQHIE2vvbCJszQonvVQM8s06kJ8Skm7VgI+EDqR74G4l/aNSpl1KVWCmoCyokfduKbwGrBrOY2vuJF8C5b+0XLCr3RWsh1imSQrBSX7sTFZj5rSAeu2OpVqXPZmUpsBtNjQN1Pqf1OAuO8MFRlPdlyFa8kAXECx3JP0GDlWCvuf1n+OJ5pAWpzyYx/ytg2HPZvAVUD6GRzKxA9MU4IzfLA+MVPqMKm0Oci0xJsPXnbEWSMVVqLFwQYAge15J6GQANrXvieae0dcMsbC8CBczF9p/7Paeerms9VlOkArpDgBQw8NwROuSBuQDyxkuCJlMnXWsTmWKT4e4p0wfBoh4O3xQY8UHlj67SW2FXaDgNCuv3ieIkBWWzTyExce4IxzmfeP0aq3y1L27osyXbjL1KiUxRcF9pCdJvDE7emG7cTpgjwHxEAW5n5bRudhj51xxVylc09eplGoMkqQWFltdTGnYkRaL4fgGnQUOzNVQaSxYnxuup9/woQoPKfU45lWs6GN1cLTAVk2Py8cjtNRJgU294X67/wBflhWc+VWmDUqEq+pjpXxLbw+f0O5I8RgeEQi4VN5LG7736xEHb/TeMU8NqFqEtM6jzn4FO5J5ybn6QcaFZjSLHeFXDqLkfN5oKnEC4ZFq1EapUGhtCnQLtp89hEC0Dwi1zL6vxqijmmVBccoWTveJ/dP0OMv2dyPelSWM0wGBgGSRpMwf0w1q8LWq1SqQykOTcESVgyPH5fCPpg1PE0cozHW2u+8SdTnKttyjDOdoqNP4NQ8U6dJgqQpBvuCRiOW7S0Ki6lpmCSNl5fPANTg61iQ9ZFu5EHVId9QHibcaYgW6Y6l2Sy4H7Wmell5yYHi9T9TguGZXCl9rG/jfSLVVIU5d9PSaXI5pKiym3MREH1GAOJdqKVGoKZDMx30xAO8GSLxjzgfDKdFmFN1YMJIWN5F7E8jjF57hirWcxUJLs1oifHa59SPmMHFLO9qeoi7PkW76Gbeh2iR0ZgrwunpeTHXF3D+MpWJCggxN4Oxg7E3BxmOGN9zUEERoF97ORNusTi/saCHvvD7ro+IXgfrz3wy9BQrHp+BArVJI7/3+IXxXOUlzQctV1Kpp6VYBSSCbAmSwBm34V/DhcudoItKXrxQYt5lvPih72FvoW64846R9o96h6/gPQfrGE2cpeGpY30/CL+A7X8XzxirQRaBcb2v7Q1HE1GqimTpe3lcj7zS5OlSq04FWr97U7wS66vw+EDcXB1bzpPLD3K8LCVqtXW5NWJUmVWPwjGX7PUr5cwYVWH7MQPGPj3WfwixjG1xysO5cXMersQSoPz4IFxTiXcqW0M8CYXc3AsOZviGX4qXQNoKyJhjBFpvbFfHDAUgTccifjWfLfab4W52iDVy5hSQ5udRImn8OmwNt2tY4FWqurEKflphFUrqI0zPFiihtAMxbV1/w4xdJuKVajBa8G58L01WO92ANBiPuiFgmZEycN66Qap8F+5NtWrykeKfD7aeW+KuxJh4GmIqeWYnUJ8195x0cGOJhy7bg/YfmLVKhp1Qo20+8W5bMcUo5kd9WDU1bxKWRgVMmPDRUzBW8i/pY6jMdqlprTNQNLgkaKZcCKi0953lxbpOE3a6lOYNpBpt8LMfKtrGLxsd+WNLwSkDl0BAMTuP3j1wxURRSDAazK1C1Q327oTXrlSgudTaZC2FiZN9rRi7QfxfkMCcSHiom9qg2AO4IuSRA9RJ9MHYUhInzfDqBZGqUVdqjadXco14N2JWQLRJ9MXZbgVBTqWlTVlJgimgIvyISRjuIAfcyJisPhZou1/CRH94yBg+nz9/5YubJMipuPRv5HFuZB1U4E+Iz6eE326wPninn/i/guLc0oLUpEkMYtMeBvQx+WHKH0wZ3nub5YGwTm9hgbEqfVLTaMcBVG1Ngmu8DAtMgXJA98artYWmUHOXYQcTqVFcNolblwILG4gKCLgLJsZsLGcPO+X8Q+oxTmjIEFd5Ikf1vjlV6ZdYVDYxDluEZXM1EqimNaNqLA6TKmdNRY3BKgg3wD2nzQauVGyWtzbcn9B8sarJwJJIBPqNv9Z/LFPEeGUa3mgNyYEA/+fngJou9K3OMpXs92uQNu6fPeE3mxF3+HT15D9efuRgbhn/xvm2wn4FG0X2+f5nXr2VYNIq0yL7/AMRfEP8AZGAAj0VAMwD8unQD+helpPwiLax8Ymna1/msF7FCxn8C8tPPoNvbDTKODSrQVMPVB0hhBHI6+Y5kW6YnwjgjUSxL0zIAs3r7YKThxVXAqA6yx8VSY1ch4bKOQ5YV/j1ekTqOpe4MymczZpkDTqnne14v4T8+fK8SBxxYkA6DeLEmbgn8HpHvA9caUdn2/wCJT+p/l/W18K+NA5ZgreLUJtJ6726L+g9cdV2y6kxpKlNtALmG8H4gtEmpUOldHQm5ZYEC5Mnp9L4TcRyzmrUZKDVFLsysKZIYE6hebgj9cX8Mz/eFgAo8DXqeWLEk6ljyrubTEzFx+KcUqiu4FWfudfgbwk6AdS38s7Wj54oVTuh9vzF6lNc4uNzbeNuC8HIpVNRFPvBSsV0hYM3k79fXBfD8nSyINRqqlAGnTLGWYXsSTLGPnhZQ41/7On35Z0qVDTZvMwgSpGkXII2i/vbF+X7KtlFq1O+pEFYPeKFUA1NRmZFxIEgiY9cHNWpl7jFHwwWqMw52374LxrNI2YU3IZtSEGBdQASOYhuhwJmMmmhjF6mnV6wpA/I4O4pw+o9ZHhWgiSGAB8hlQfhMGNuWJZnKMaYAFxBIkbAX5+oxTYkNRdCw202mnoIj02pjn2tZfwDLqDRMCVDAeaY7xZAjw9N742OMpwVQvd6i4cEjTJ0+JwZIFibC/LGmzOZWmpdyFUbk8sJYZHRSGBHiJMRq8o4jkFrAK+2/0KkfmBioppYjeI/7Rg2qYIMTy5c46nA9SixYmN45jpGKxNLMt1GswjcjEWZ/3gk+WlaLeZhYxc9bnltzr7NUdFYDUzTrMsZN7x7DphpU4UWUwqBmgFuZCtIBIWYF/rivhvCHp1VdisAkQJ/CfTDuBYJh2V9DfT0EVxCs1UMu0V9rsmrViSJPdkDfmCCIBEzGHvZr/wCMg6SMCcdyTvVlVLDSNh6tg/gtJkp6SrSGPL0Bw49moqBv/wBgkDCq19v+TzjURRldX31P4VaDJ8XiI0x+IXHIYY4C4nkWqhAttLq8siv5b2BIgzseWDL/AIT+X88KcNuhjWlop40QFpTH/wAhIkMb6220c/e3XDRN29//AMjFVbKFhBDCG1WbTs2oAwduox1DMhmIVkY7wHBOwGwnpi+G3Sa3Ek259x+gxfmKYLUyRsxI9PAw6dMUOCCZ9PXl7emB+JccSnXpUmSozORpZULBSfDc8rE+ww1QFgQZhjD83sPfAuC81t88CYlT6pabS7MvJjpiVMeJfY/wxXSF5x5maAcFSYDKwJ6SInAs16glHQWg9bijd8oRNaDUGYOsgiJAGr4ecwb4ivEKpzOk0Yp6YDa1kmZnTq8sfP0xl6XB2WhqVwDVaprqzIVmqIVYCQwBAIPMTfB1bPVamZQqJoyGZ9RGkLMkqDEjRE3HjUxYjBQxYXvz6jaZRiVuV7ufz7RtT4y4zOiogRanhp/eKWJWZsDHPltF98EV80RmkTvVAI/Zz4jZri3p15YTNTp/aQj0ytIQ1OqWjUxI8AkQRIFtxpnYjBOdD/8AqVKMvqTTev4vDapax09Nx8WKo1WFw/538hC1KOa2XTS/p5n0jHhVYszTXFQXgDTaHcT4VG3ki/k6zhnhTw6m7M2tNIvs9S8sYswA8sG2xnDCnlgDILdLux5RsTGGRAtvFNOvUFTMaq6aQrFRP7P1aVgAfPEqD1av7OurBTpYgqb+A38G8A2/+z0GCHy0GqyINRVoJLQx5AxMCegnFeQeJLI6mbae8YEaRcgjeZ/LngFH6ee53vCOQdRDnZtDagBbk0/wGMn2v4pQpVlFagapKiCCbeJrWxrHrhlaAwgc1I/XGC/tBpMa6aZ/Z/8A7bGaqozAPt3xjBqGexnnAuKZOtWWimVKawVMlojSbXA9I6fLEuNdn6v2lu6pRS7sIpDAAeCIgnrz3wm7N0XXN0SZjvBy5G3T1xoe13DHfMAq6pKxBK+I6TtqIPhsbYSxLU6QugBHzpHnULVAvpbnff1lVXM/ZcuqsoatqZ1E6jTBkA3Mao26XO+9vZ9Vru1OqTUDICQSTsR851Xn/wA4S0+B1YYGorWXYp4fCfFYnzXN/lh92U4JVo5lnfZkIF9rg/iP6DCNLEsXtyOkqplCEg67xTx7tFSo5l6fck92QPCyqICgjdCbCAL8sCZTtZRnStA6nIXUWUlbKnJAfhB+XtintXkKpzlcqBBcHcclA5/PEMr2dzcIxUd2CjHxJspkHrsxxjsZ9+cdSlQ4asbXsOfdNRw9IzBt8VPl6+9/oPnjTcXaKLHWE28RXWB4huOfTGdyX7f/ABU426/X640PGMx3dF3LFAIJYIXIEj4Rv0x3MV9QnEq7iFVdvmP+4YniFXb6fqMBVc/UFXSKLGnIBb1M3/u/0YwpAWhtLb5n/uOKO/8AHpg+bf8Awzi+lsfc/qcLKzsM0onwkSRpJv4IOrYWm3P5YFUYra3UTai5MZjzH2H6tgfN8TWiGkjVcqOsKPoDtO0x1GKeNVay03OXUPVhYUxtr8RALKCQpJALCTzxVmKIqZYNmaSlwKbMovobw6tBBkEGYIPzw9QFjmv18YJwSLCU1u1yh0KlDTdmpqDId6ikiF+ESwi8c7iwN3+0rd6KfcNc+E61GofiUNp+mM3WGXC0Q9Nl7sagZ8gZiyvaCXBBJ9VneBivi3DxBo9+6U3qagpGoILyzSwYgkjw8okzGKfGKjG1rePhb1hadJKtlDWbnpp7Rxx0182pFNXUI2l6B0hmmNLOVY/d84EzuYiy+t2OqgT3dFmF4pMVdT1UkCD6k/zwTwKmcozGpVZknStvFUCKBLTe2qygyRFjGBanFKdLiSVzTZErSnevKarBRa0oDpuR0PLFOyGxddSeuw6iXSFVrhGPZva2l/z53mpyeXqJTVar944VdTxGq7bgHeIE898ZztpxXMU8zQFKQrkKSEllIqISwPQqSsG0E++NbVcNcEEFVIIuCJNxjM9s+HtXegiqSSK8Ryb7PKkzt49InrGGEUZiDBOSdY+TiPeMyCCEA1Ecmk26bQfnieBuCUwcsKt5rBahB+EsASvsDOCcVUFjveRL21l9MWxCvsfDq8LeH8VtvntiSzHlOOM9GH9eowuqkNciQ6zL1aC1MqlN8uykiWQ65B1TJOi9oMG943GBs3kqiIEoBaQUGOZ0zBguqkGVNoNtjjXmmeh/5V/y4j3F503/ALq/5cFK07WCkHqJKbVE2bTpy9JkswWGVFSO/ekwZ9Skxa+kKbjyyByU2tjQVaStm6TsWD6B4YEbNuZmbnlywctGDIBBH7q/5cS8W/i+g/y4iqgN7Hl7TRYsAHsd4Hw3KJqLU20MdQIIExrdtpNizM3zweKD86n/AEjEApmYM+w/y491N+99B/lwbiDoZgjviDLZal3+cOqoxZHDqQAIm4Uhpn6YPyFcAlVLILmWUQYhdyx3EEemD9JvY33st/8Apx53Z6H6L/lxXE6gzbEtuZM1QUYawxg7R+gOMT29Yd+g1MvgHl/vN6f1ONiDJKyZi4GmQD1gSBjPdquyb5twQQF0aSCDe5PL3wCtTWuQGuB88YfCsqPdjMrwqoBXpHW5+8SxiPN7ev5DGn7X1ilVCFRjpMatNtwYLDmLGPbmMZvO8Bp5B0NWsiFiGACVHJCaZMKpIABAk2uMH9qeP5Wu6TXelpDA6qVZNiJJPdWC852nCtXDJSW1PXx/4I87I1RWGo1ksjmGerGhJPPwAtp8s6b239PrOk4TWXvNKgAQxsytJJE2AEYWZDghyROYq1fu6aMWLM0ARv5eUYR8C7T5PL1nqHMMwKmR3Na0st70RAlgP8QwKnRbcqBAVSrnsdOUH7WZmmM3WDVainVcKSAPDFres+4HTDzK5qnWp0WptPdo6mRHi7oA7wdjyscIK1Wlms4z0M0itWdSivRqi4EAS9MLMqbTfbGn4J2PqUaZDkO+p2DDUoGpApkRB2/lgJwz5swB3jNRqQpLrrYfvl95DIn7/c+anbpcbW542GEVDgbq4a3mBO/Ija3phxXqsqsQhYgEhdpIG3zx2MQM7DLOZVINrSVbynEzhL/6zWNU0jk6wUyO9ldPlmd59PfDM5lv+E/Pp/mwtw26QZEsp8/c4TZ2n/72k0ciJhjzTmDpHzBJ5RhkuYcMR3NSJ83hjp+KeXTniioXLT3VUXFoXkRfz7fyPpIqtJyBYc5pDYw74vl/HFOeWadQRNlO4GxJO9thzxIMxIOhltzAO8Wsd7Y5kYhgVkMsHdevv1wzSUhtRMGZmhwo5hVdfvKYChQVRSNMkhvHcSQQDt64N4pRYIGqr5TP7OmSTGynvJ5chNvTDPhOQGXp6KaGJJuevoqAD5DHvFMiMwmipTkTO88ipsVIIKsRBHPDDojoUI3Ftv17wSplbON/H9yjgyOx1MpCyWViVuD/AHWPRfz52xPiy0alZKVWgKx0O6gojiAVDec2N1959MFZNDSRUVDCiBLEn5+HHnc/ed73Xj06dWo2EzAtAv03jG1yqoWas17wThXE0zFJaiBgpBEMIZdLRpYSYYbEYO0prWdJZkIi2rTaSOenYH104GyvD1p6tFPRrZnaCSWZiCWJN5tgfi/Zdcw1NyzIygjUpYNBBsCGECTJAiYEm2MrfMTL5C5jUIopwkBVAAC7AC0COmBsEUcropBBfSoHvHPFPdHocVUGs0phFd3HlUESNzFryflbEadSrIlViLkNzmIFul8U94ep+uO7w9T9ca4omchh+AamrvLCqQSLgrpHh5TeCfzx53h6n647vD1P1xRqgywpEjqcg2qjf8E/Fex/dEf3h6x5UV5n76x2GiDGo8+th9PXE+8PU/XHd4ep+uKzia17pa2bYEjunO1wVg+b97lA/wCYeuItnmgnuahI5eHopt4vUj/CfTEO8PU/XHd4ep+uL4krL3f7kOJ8UelGig9SQTI2B6Gxxja2czeZmoq1IJ8DU9YUAWIAEar/ABbyPkdr3h6n648DnqcFXEBeUVq4U1N2MxWaztSmCWo1EdxpFQNUVidlliJaOQJxquCccqVWFN6LpCSXMgEiBsQN98FPeJvBkTeCNiPX1xLvD1P1xkVUAsF79+u8tcO4a+b2Ejxfs7l81p+0UUqaJ06hcTEwd4MD6DAP+wWRmfsyE+smfeTcGBIO+GHeHqfrju8PU/XGOIvSMgMNAYVmcstRGR1DIwKspEgg2II6RhAP7OeHjbKU/wA/fr1A+mGveHqfrju8PU/XENQHlIAw2MD4f2KyVB1qUsvTRluCAbGIkSYmOeHeAO8PU/XHd4ep+uLFQDlKKsdzPMzx2lTemlRtL1CQogmfEEkkCFBZlEmLkDHHjI0z3dU72CXs2nafn7XwNWySuyM6U3amSUZkkqSZkGbHb6DEzQmfUkm77kRbx222GC8SnM5DDnzkAnQ9uikztt9fyxKnmZaNLbTJEDeI/jhf3F5/i/SNtcbYnRBUyI+eo+vN/XFcROsrIYxpPKg9QDiWFyMQAJNhGJd4ep+uMcUTWQw/HYA7w9T9cd3h6n64riiTIYbUeAT0BOA6nFQtRk0VPDo8QQlTqMWPOOfTEXYkESbiMVPTkljuYm7xaYtrgb8t+eNrVXnKyGEV+KBACadUyQLITu2m/wCp6DEaPFgzBe7qiQ5lkIHgbTc8p3HUXxQtGI9PV+s/jvj1KZFxG0fEbexeMa4lOTIY0UyAce4Xq5AiT9ce94ep+uBcUS8hh+OwB3h6n647vD1P1xOKJMhn/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50546" name="AutoShape 18" descr="data:image/jpeg;base64,/9j/4AAQSkZJRgABAQAAAQABAAD/2wCEAAkGBhQSERUUExQWFRUWGRsaGBcYGB8YHhgdIBgbGB8YGB8aGycfHhojGRgaHy8gJCcpLCwsGiAxNTAqNSYrLCkBCQoKDgwOGg8PGikkHyUsLDIpLi0sLzQsLCwsLCwsLCwtLC0sLCwsLCwqLCwpLCwsLCwtLCwsLCwsLCwsKiwsLP/AABEIAL0BCwMBIgACEQEDEQH/xAAbAAACAwEBAQAAAAAAAAAAAAAEBQIDBgABB//EAEQQAAIBAgQDBgMFBQUHBQEAAAECEQMhAAQSMQVBUQYTIjJhcUKBkRQjUqGxM2LB0fAHcoLS8RZDU5KisuEVJDRjwuL/xAAaAQACAwEBAAAAAAAAAAAAAAADBAABAgUG/8QANBEAAgECBAMHBAEFAAMBAAAAAQIAAxEEEiExE0FRImFxgZGh8DLB0eEUBUJSsfFDYoIz/9oADAMBAAIRAxEAPwDQdieyQqa21srKVIVl1kIQSkNYqwHh8MeJWkbYa1+yFCpIGYgpGqKfiWTYLfwkyJF5n1xHsd2noL3niZp0XCGB5h4jyJN43v74Ko8TyVDVFSsoYAk6fLpcuDISQNRIv4RMWAACaLTy9q07NepiOKbX5cv1B8vwLLUYZs0CKslHqL4iBvLk7Abbcox1fsnQ72ov2vQwGoqoA9dVS97KbjSfXBiZzI1VQBqrimrKlWGgBlggMAFa3hmDH54nU43kO9Z2LK7eEyrAnwlZWLtZo8JPK1pxvLTty9YHiYi/91/D9QGnwjKLTLfaVCIxRiEgBiNh7899XXFR7JUJQfav2kFECeBlYNA0g8yCfMFMHw4IoUeH92ygVdLv3hU6pkButxZjuZPriQ4jkJpHXV1UVTQkMD4DI8AWTYt4gI0swmDGKy0+dvWWHxHLN6fqSqdmaFVWprXXweaaYOiInmApuI6DbriNDsDTDavtReQYLAM1rEhtW0729MXCtkU1vFUipOsaWYDUysbAWHhG1rXvij7dw19IRnIVaiAoGKgOGDXjSWhza56i2LK0udvWZD4m2l7eEE7TdkFXLF1qgwF7vSoEsWAWGk6U1HZY5yTjUdkqCjI0FEwEA8W83mfWZwl4vx7LJlTTUsBIOpkJEmpqMnZSxJiYF7dMOuAxVylBkdgIDSojVc2Mi46nc788WgUP2ekqs1Q0AKn+XTuh5ojHLlieYwOOGm331Xl8XoR09Z9wMW0MkQQe9qGCbEiPKBBtfafcnG8g6RO/fIVuHOSCtTSBuNIM/MiR8sd/6c9vvNiJ8IveY25i2LBw82+9qWM+bfxFoNtrx7DERw0ww76r4l0zqEi58S2s19/QYrIOku/f7QKvwWuUhMyVbSRqKK19YYMQNOyysAjfE+HcIrosVcwKraidXdhLWhYk7QbzzwWnDiJ++q3JO62kgwPDsIgejHFy5cifvG/K1yenrHsBi8g6SFj19oM3Dn5VY/wj+WIrwypP7YkXtpX+XLF7ZEkR3tQb8xzDfu8tU/4RjwZA3++qXnmLTG1uUf8AUcVkHSS/f7ShuG1B/vj/AMi9fb5fPFq5Yjdp+Q/hidXKGP2j/IgRv0Hr+QxRU4eSI76qLRZvSJuu/PF5B0kv3+0J+yHqMd9kPUY9OWuD3jiAREi95k235fPEXyZIjvXHqCB8MdPn74mQSr989+yHqMd9kPUY5sqSZ7xxtsRyn05z+Qx1TKT/ALxxvsR6enp+ZxMg6SX7532Q9Rjvsh6jEqmXJB+8YTzEWtFrfPHj5WRHeON7giRII6cpn3AxOGsrMes8+yHqMd9kPUYi+SJM97UFwYBF7k9Nrx7AY6rkdRB72oIM2bfwkQbbXn3xMg6S798l9kPUY77Ieox4mTI/3rm87jqDG23L544ZO5+9qX5SOijp+7P+I9cTIOkl++e/ZD1GO+yHqMcuTP8AxHPzH73p+9/0jE62X1Hzsu1gR19sThrKLHrIfZD1GO+yHqMWdzcHW1gBEi8dbbnFoPri+GsrMZmafZ/LqZWjTBGxAuLRE9ItG2JVOB0GiaSGLiRN+vv64KqVo5MbTYT0Ee98d3vo309YxvIvQS+K/wDkfWD0+D0VJK0lBO8CJ9/6vi2nwDLsfFRpnVYys+selwNsTWrPJh7j0nBdDcYHUUaaTS1H11PrBhwqh3YZaVMEQPFHXTeCbjl05RihOA0IvQoTq1eu/mk3nT+eHWnQrESd2gn5x6DGa4V2zbMVKSCk1MONUsZlRYx8yL4tsgIBlrxWUspNhvrDm4RSfwtRokWtf8RBtztHud8WZngWUphqhoUxCmYUXAG3qIHPbDWvWCqSeWEuo13KmdMEMskTIggxyAMD1JPw3xUKrykRnP8AcbeMDyeWyuZTvO4pjSYGqCVjS0z8J226bnDSjTWmgVF0oth8Kgek359MUZPh1PL0yKKBEmVAJPiMKXueggex649SvpZRqk3IUnfqRzkA/n88c2rilRgDzhe0w30mOzn9p5SoyfY28LEXq6SYqFLjuiBMat/KQZwy4J20GapVWai1EKouXkeJWtq0CGXTLDkCDN8aXL1D+Iai3kGwH+knVsTPpivjXBEzKwxIKzpMzBIg22mDgy1AbG+kl02ItM/Tq8mqCW2OpxybywsWkHn5cX1UFGadWpLQpmW1RJEyqQCR05r6nC2pwipRdFYT4mgiYMgxF97xB+gw64lwqnm6zaaqykKyxJBUzO45nDFZglrHfwglN3Ych4xZmKoYeGuF6ECpby9Vg2U2j4iZ5YbcNqlqelKxZkSSAkkmTcF4uZAjlGF1fslTQgPWQFtgVN9h+P0An+eHPA+B9wzHVqEaYiOjTucBNUzZC20M7LPUcx41hZLMiRbT+FyQTJ5cj0vZna7UMu1Qqaxp0yxCCGchZ8KgG56Yp4BksxTFb7Q1My3g0ADw33hVgXsDqIvLGbZrP9r80cwaVBkKkwkJJIEDmbz12xKjkNYa+EulTape3KVt/abAJ+zqY1bVzfSoa33HxTA6kHB3Au3gr1zSegaagMTUD61UKAZb7tYU7A9YEXxp+FvU7tWqkatA1EbEiSSOUX3577RgDidQVwVBlVMFecjmehEgjf1HQFSuKYuZoZW0A95Vke1FKo5B8Kz4WPTqw5T12w97sRM26/xx87zfByhLITG5G0XFz0BiJHhPodtMNVHKKpJ1VOR+FSLj0tE+rHBKbcUjKd5itZFzSeU4y1SqEAUKSQDeYgxzi8fnhwKRkiRb0/8A6xlcgYrUz+8P1jGvHmPsP1OGcUvDYBekUw1VnUluswXHO3tXL5ipS7qm2hoBJYSIBE36HDnspx587SqkhabqYGnxASsgkNvfljIds8oDxJwRIYKbtpH7MC55XXDP+zDMR9pXmAh/Nx/LHPSo5qWvPRVqFL+LnUa2B9ZqDUq69P3katM6KcRr83n1RpvMbXibYZU8swUAsGYC50xqMbwDaTywsq9ocstV1LjvKbKpPdHdnWlAPOGdVPScFZXjAqor0xUdGXUGFI/i0xczMyY6CcdFqVQ6Th35wpaJIBkX9P8A+seileCeXSOnr64FbPOik91WOkNYUwSdJAgePdhcenTbEW4i1z3Vfw95/uxfTpNvH8Xw9YOM/wAerLzxpldj74TZbg5OdevrsOUXusaSdtOxj2w2yhMHe6hoIgiZsb72x7kVMS259/ym+GMmgB5ShUK3tz0g5x2PW3OPMLQkGemDE8vWPTljw0B/X0xZjsPxaQWkAZ5+/rOC6G49PnihRg3KrucBfUgTa7EyrLZioWIdDpsAbDrJIJkfnj5x2LRRmKGlrqWVlvub2m3I7dOuPqmPl3BazrWpT5FrPFiI1GQSeh1H0tzwqyGnlBJPefKP4Y5qVUDTT7GbLj3Ex3tOgGipVJ0LGqYBYk+gAJvAJAEicF5bLaRp+JrsRNl2AF+luUnUcUZXhipVfMN4qhBRWAIIQkEJEwTIW9pgYM0cmMTckEiTsACNo/O3rgdRrmK6bCD5mqCeir/RPsNvr1wBk6cs1Uggt4VEnygnT4dRUMSTcQYIBgzg3N8PldJGpLSOe+xA3FvmOWLMso85Nht/P+H1xxWpu9SzDf8A1DAgLpL6VAAQfNvbf5enLGd49njkiGV5aoQFQ/FE6iwm5vMiDbDPhZZi+YqgrNkVl0tTUWKmCZlgSDvf5ADjGSp5hglRTqZSQwWQoHwk7c9vfacOVmSmAJhcxvDeBdpKeaUQCrROkgj5iQD+hxneLdmQmYBy1Qh7u1MEhucMpBAJ3MeYgfFGGvZfs4aNR6jsGMkJExHt+XvOKs92ood+6hYcKUFYAFhbdAR4gpPXljSnOoZvKGVxRfsnl5XgXDu0tN37vNqCwOkVCIMg6tJAjxCJ1KAR0GNhl3XSSpGnkQbRpHPpjNZvhaV0pIQ1cuGBzCT4Z5HckBTHiYGBuTbCCrlMxQ1U0cVaDMRKNKgqAAlplp3Bv743cjeCraksBpG3abtKah7mhMNI1AE6vy2vYfF+rDs12aWkup7tBkkzuZKg9JmeXwiwM1dl+zZT7yp+0IE3Pgt5V6H9JPM294t2n+87uiFZUgNeNXLSkch12t03pKTFi255CaNbsBBp1jjOZkEGfIPz/o7f6YX1qJYblHK+dYJWxtceMbmCOU+uKcjnVrEuGBgzo2IOwkEmIE3G5vaIxPLUjWfUVBVCSmx1H/iqQdoMAfxFuXU4jP2hr80mlsBCMjQNR4dR4b6gfCwk7CZB2B5G/phbxvPaqjGCQvhAtt1ueZM+0Y0mXpwvQv8A19Qt/fGW7RUYq1bTsYifhGw54739Lp5Drvac/GtdfOVZbMDVMeVvTlBmx/XG1Pm+R/Ufzx8/oA63EETBHhA3XkRubXn2wVwHjVWpmlSpUZlta43U7xAN42wzjjYr5wGEO48It/tDpxn6TfiROWrZ2Gx35Wx7/Z2IzddNpRtxBtUXcct9sW/2oUNNXLOLWYG8bMp3+eBOxlYDifhiGDgaWLDy6oBNz5ccnap5z1y9rBf/ACfYz6OMiupn0U9TxqbuxLRtqMyY5TtiNTLgACECoCygKRFiDADdD+eC8UV/Mo6yPoQf0B+uHuNUvvPO2EHXJjTsvQ2bkY/H0JxYcmAVMLyGx6QPj9MWt5X+f/aDidX+I/UYnHqdZMontMnxkm8RYRtPqeuCVEYT8Y4gaNGowEkwAJjedjG8SflhbU45Xesq5apSdlp6nouCuu8akaLQZHMYaWqNAdTJwidRtHlTc++I4jTZiAXUKx8ygyAegMXxLATvNynHY7HDD8Xk6YwTXIAWnaWmf7o8x39QPmMeZanf2xVU8er/AOzwDfyidR5et/aDthca3aFA5Tkrliulv2jahaRoWPUi9toPi2scW54avD7fqD/DEsuBdosPCvsPcTc/wwPVqQCf6/ob/LGajWWXa5llMSZ5Db1OxP8AAfP0x8Z4fmeI/wDqoDHNGsawFRDPcCl3jarRp7vu9Ok9ZO8Y+sZXP8gQYtpNogxA5wNpvjnSfIxV7x3jOVvJ2DgHxEW6WEY5lPEo5sDDrdL6XjDSRtcdD/A/w/THlSmtRSrAMpsysPyIOK6eRAmGeSsedjG9xqJAN98I8nmKi5t6bJVWioYI0eH/AHcBTzNmN5+LfBDprBAXjPP5oKOip7CTsB0tt0n2wDl6KprqsNLVILmLgDwqIBNwCFEbkjHLmEZolgabTuRPqRzH1Eg9MXVnbcd29IBhXHnIgeSAdwOUG5vAxzVU1qhJ2+WEYAsLSjtF2gWll17oz3gGkrfSkefrtb/TGCFE+GIdOUmSD1BO8Rsb/TDbKh83mT92QgWYW2lQYVE+GYteIkcpwDnKaUqzojAEwAfhLQSQp2JBDbATvzw22usVbqJ3Bc9Uy9SKTEKvm1CzTcAciBcY3fZwoaP3Sd1qYlgCSAbAsCfSABy22GMHkeH97UWioKjzOQCBvJj3M2B6D4sbjimcXKUAiwrsIW/lHX3v8ySeuIGygsdpumGY5RzjTP5UvRenTbSSIB6eh53Fvnj5nX4dUy9TTVDCdmHWfMIHMk3FhAwxymfek2pDB59D7jnjT8L49RzYCOq6p8puCR+Gdj6G/vjFKuKuo0MJXoGnziTJcLqBREh6gAaoumaSbr4WHiLxBHqMa/L5QIgUACbQNgOgjoJ+fvjN9oHzqZgfZ6M0vu/GF7wmS2udVZIKjTpEGZN+iOr2k4qmktTpg6Rq1IvhN5AnNXFlvHM4KqNmL1CLywuYALPpC3JPSw/j/AfI4znaBYre6qf1H8MFZXtBR7pDVYCoVBdULOAxEsAdiA03xbluL0ajqFQktsSoHInrOGsPUysWXW29opiKV1ytpfaZulk11lwPE0AkXkDb6TgfhnDKqZsVO7YIumWIYQA5vfw6dJJnGrzXaHQ7J3ZJW3mgfpiinw6nV15hhBrLocFjAAIW1xB8K/w3MlxJeooYrYQeGSmGILG/4izt5w85oUUpFNQ1NDOqyhA8QkyR4dwMI+y/Z40MxQrNVpwWYAKXYm3dkeSB4nUXjcY2oyuWTSwanqpoVQ6hIEG1yZ3O9/EepxluJcUelWFJCiItRwqhUXTE3XwzPU7457AXuZ1xjOHS4Q2197za8N4vTr6+7n7tyjSIuOmL3WW3jSP19/b88L+GOXoozEklTJnnG/vbFPA6uZYuc1TVDr8OkgyNMcmaw2BME38IwwoupMRNr6RqdN5ffe49uXtjtS+pj+8dsQzmZ7sM1rBdzA80bweuLY8Lf4sZkgvFOHmvTemG06ufyItIIkEg3BFsZXO06xzS0y7hqIAFWmswGIhDA6G5IgQNpGNxlz4j7fywNWz9N406akOEO5iTc2Bttc+H1x0adsgMoMQSANxJuZM9b/liOLK/mOK8BbcyxtKcSpjEcX0U6/PDVQ6W6wKjW8sqvop89TkARvJtPyF/lik6UgBQIilTMcyASRYCLT0OnAXHu0qUGQBBVIvZlATlN/ivEeu4wembSo9NlE2JDTtK8x1gR9cTKQJFqKTaX14VQowj43xQUtAiZNxMcpn81+pw2q1JJPIX+Qxje0NOp3xLiBHh5yOZEfvE/lhGuQ/Zh6YjHK10cjQ97wj9YgQd+uxPmJwaKLKCNUrBs1yLDY8+Zv1xjJe8KCOV97E3t1gfPBtHNvABZuVtRt6C+2OW+Cv9J9YxeXcf4w9LOOVLysAaVJEROmwg3m3qOuHXDO09Ot4Ko0N1MhT6gnyn+pwk7VZNVzTNuWCm/wA4H1H54V8OyZqVFp04FyCAARNyQekbn3wA1GSoQNddo3wkemCem8+gZTgqU3LLMH4eQuTMbSSZMASYxns1xGlRrtRy5CNqLvDeZ+YuTYA+XaTtbDnjnEfsuW8PifSFSesRqPtv7wMYfhGT0K9bQWqP5VJ3k3u2xYnnfle2OzhURW1E54U1VZcxHh95qKPaanTLHQgZj4iDp1EWv4d79eeAMyuVzuqNKNzMyjalnxQBBKncdb4GqZlYJVvLcqbEXIBg3AMc8EcJrB0NUI2lRJAFzHTkRF/aOuG6tLDgG+hiOWurhSLxtwDhAytNnqGSskk32NlB6D9Y/DjNcZ1Zhu+1B1NwB8PMeoKjb1MnFnaDNtQhqK1QtYiodfNjOlF6+Y3Or4RIgYX088hYsCKVa86bpUjeQYggk7wbbkDHPCUailHNvnz7Ts4eky3ZReC067IIhmUCDN2Wy25697mbfljRdluBd5XFYgqKR3FtR5L6gTP0+QWTyP2ioAsSTM8lG8+w6c7Y2HFM6uTy4VB4oIQbkncsRz6+pIGObhwAS/Ie81iu1ZBvF3azjwB7hWAMS/t+H5yJ+Q54zOr+hgKtnkJlzcySXUg7aiSSPX64nlsqgbUg6ixkebUee+o4lVkqDMfKApLXpsBbS/dCEY6j0gcvfnzw47P1T9qQT4QqkDSRupHm2O2w2wlVfGesDr1Py64a8BRhmabQYIVZ1W3208vfDf8AS/8AyD/1lf1K3YJ6w3jpIrtH41m02IE8xG++DcwJ4dUGxvfp4wZwq7VvprHbz091Lcl6be/LDvIVFGUcuNSqSWETIBBiDbHXxGuHXy/1OPR//ZvP/Ynz6i9Qm/eAeoQDrFpPKPnhj2hn7USJjvTMAbEE+Kdhtt6Y0P8AtBlLgZYT/cT+eHaUEIViokxP3YPLrpPpzxyAoO0cC3g3AgTllMgQp5fvOOuD6mcTvFTWuv8ADN73/QHAfEq1VFHcU0cgkEMNMLpqGRA/GEHzOAMrwmocymZdwtk1UVEwxphSBabMT/LBwNIUDrHHGKLvTdac6ytofuzIYHzAGPpgtPi9/wCAxGrVC+IyFCkkkQALGSTsIBviVMm5gwTI+g9cayN0mOU9yu/+EfoMUvlU5KLVF+EciCPh5H/XFuU3X+6P0GItEcx96Jj3Hph6l9Er+6e5jzYrxbmfNirA23M0u0oeqqgsxCqNyTAHK5Pri+tky6RtJHMiw6EXBm8+mBnTUypBM+I9LbA3m5/S+GTq2wMfqPaZB/8AOD/U1+kEdFiyv2ZpvuFssAix1Xlj05bYIzFHuqciA0AAKLatOkRN45XOCKWYOvS0A8jsTtyO/O4JwDmcz3mYFMSRTGpiCNzYKwDTcGbiDHpi6jWWZRBmvaEUAVpy51NFyBGoxeByk8sA8SyikrqQOQqj84J/j8sMmEkDkLn+H5yflj2plwxkz9SP0xyK6l1IWMK1jeZ9MkhF8uBtzXoCefIkj5e2JfYkv9yAOtvwzNvW3ywbmNQrIi02KHzOS1udoO0AyTsY64OOSX1/5j/PCJw1X/L3MLxBMh2yb/3A6lVj6t02wb2HywAqHcjSsne8kz6kgYu4/wADq1qutAsaQLmLgn+eCuzfC3oh9ceIiIM7T/PGlptx8xGkO1ReBlB10mUzHFGzOYcspVUPhG0DYT1bc8wNXUQCp/r8v/H5bYlxTsvW0yrikBuQTeSIgKwk2IAufFAwmfg1YW+0MCDB83KFjz+h+p9MP5msAdYbD0qQGjC/ONkyqu8xLAiB8ionqLmxmL+uHVXh/cpSdKxpJTN1CyHBiJuLbmL2PIgEKey/DmWqddQ1J6yIk6SLk8j6eX2wy7T8X0VFp6UYadTBiRJJgBSNjAP1wfNxcqkRbEtkeymV0c1Xnu6qJm6DmNaxKzMd4rfK/ruIwNn+xKFi1BzqAANNjOlRfSpNwD6z7xgFlQNqp1KmXe+/jpmCVMMvKecDYXwXlKrPWW7ayVltt+QI5gC/yxP4SuCL6d+8U/mvTIsN97bHynZDgaUqPcVqdQ96C9SoIGnSS4BgETKyRtLKIPI7M1lYKF7swIiqGNgsKASOu55354vz+XahSqA1Xqd7UkavgG+kX2tHIegwojFUsAtanqSPSYxOOKPZdfX53eUJORptvTpm58lSLcjBMSR+f1ws4rkEpMoQEal1EGLEn0G9sX5ippRngtpVm0jcwCYHqYjCtM7VcHRRqESVcmN/C0+H4YkaZFg0zhWt/ScguH9v3DYXHs51HvIafFPpH5z7YdcHYaqRkWZef72HVDh1I6fCkHTJgWJUHTvuZBn1wvAH4QDHKmOo/wDqbo2N4WmMOW1vcW2/c1iX/kBRa1jf5pPeNuO+YyIhbz6DnizL52n9krLrSSGgahJ8IiBOJV8lUQQbiVkCmp3YzZcuQYED9Y3MeIZBfszFWcksq/eU1pkeJBMCmp/1PpDFWsWp5LbRVaAVy995jgv3xsfJvpEeb8W8+nzx9JyBmml22U2E/Ap/CcY3gfBBmWd1qU5SFsS1iSbxABkbb9YwTxvjFfLVBSplmAVR4QouKYv4hNyI+eEgMm82AV3mvVQS1zbqAP1GPEiVufh5HfUPTC7s3mmq0tTgsxJmYkWW3Tnyw2q1oiREkAfWeXoDg6akGbvF3anhozApoXYKHllQwT78uog9fTD5TItthbxqsFA2nxN/yiSfphXwrilQZ6rSqN4DOhQIA+Iet1/roZKrLXcPtpb0kFMulxyuY7y+6+2LWpAbtEtqvHvF/bFVHzD5/qcZPiHDkoqq14qRUXSIgKGMuUi4ncyTcfLBlYqoAF7m3zymSUALO1rTW5rf5YpxdmRBHtinFP8AUZa7SHDcmFqVKh3cj5ACFFvcmd732wz3xQggf1/W+PRhlBYQTG5kc7WWnTZ2IAUT4iABHqdvfGc4Ca2gvmQWZncxAiks2lh0QahzmqQNraDMtIg3Ht+uA89T0UiRJUXKDnzIHSYjphWu/KETQeM9y2dUFUZj3j+LTBMAhiJMWAVCJPMHmcJ+13EalJqejUQQZ0sw+IX8IPKT/hMeqnNcQSvmBW05hIGkpYKbMt73s2/puMecW4i9QKEWp4FI8V9V5F77bSb+pN8JsbLmh6bKjBmF5UnHq55VBt8VTmTPwclAb2PK4xtuCVi+XpM06ioJm5B6GeePnf2nMT+zaJ3kbRMxp/FaPnhtkeN5oKqwbDywLfPTe+JT7bBRLxNemy9lbTU9oq7JlqhQwwAiDBnUPUfrhd2MzdR1q94xaGWJJMCD1JwmzmYr1YLAypXbT5dz8O0k23t64edjcu60iaikE6ZmJJEzcAA77gRg1TC5SKhby+fiLJiLqaeXz+fmJ6vEn7xV1tfUYLNNuY5Dfn8sVLUtffrvz/r9OmI5nK1Frr4XAXVN4HKJWPF6HliK95/wyRNri+14i25t6e0P1aQcDLaBwtfhFi1zp9zND2bpSS3r+gj/APf5emEvG2apVZg5UXEFQyxIuRvOlY+Zw+7NU3FEkpoa50/p9YB9iMZN6FUOSwsC1pabqAJWImQbcsCw6hWbukxVQvZrWlaICY8MGPIxE+KdJU8gsGes4d9j011S5EeY3UqbEoAQT6kzzxmuFZSotUFpjxc2PxEjcdI/TbG/7O5YhWYiNUAew5/U/lihXz0S2x2gshFQDcRf2nzM1FX8In5n/wAAfXCWqrmSG0i0CAfn8/4Yd8eyLmsSqsQQNlJ5Ry9sBjhtT/hv/wAp/lhugyCmBeK1lc1CQPaL6aPqBNSQNUrpA3Nr/ui3rzxouDtKVh+5/BsLhwur/wANveMNeC5F17zUpXUsCfn6+uM4h0NM2I9ZvDq/EBYe0z9LOvJBZgAVgSRaNt7/ACxBc8xBPjtqsdzB5CTvFsE0ezdcMzaPNptKCItcgyfntiWX7K1gGDKGVtUyVFm5W3998b4lLqJWSoevwSKtqylUxBmmb7iTscIqLQzRcqQfawONdluzrrl6lIBVnQEE2Glpv8sLqfYmsGZtVPxRaTaARyST88cXFDNUJWOoGyj5zgmR7QGixWlSpIHkkhW5Gw3iLnnhlnuM5eUNajrqOisTMA8rCeWKP9hautW7ynYEczvHOPTBee7FNVFOaoGhAtpEkauhFob8sB7XOF1O8J4fn6bUw1Omaa6mELJkwhkxyjr0xbTzpYrCuBrU+MFd0m03+KD0I9DizhHADQp6NYa8yQfwqOtz4d8GNw6Yki21v/OBorisG5frpDgjLYy/iXD1qK2qZZDTsdlaNQHIE2vvbCJszQonvVQM8s06kJ8Skm7VgI+EDqR74G4l/aNSpl1KVWCmoCyokfduKbwGrBrOY2vuJF8C5b+0XLCr3RWsh1imSQrBSX7sTFZj5rSAeu2OpVqXPZmUpsBtNjQN1Pqf1OAuO8MFRlPdlyFa8kAXECx3JP0GDlWCvuf1n+OJ5pAWpzyYx/ytg2HPZvAVUD6GRzKxA9MU4IzfLA+MVPqMKm0Oci0xJsPXnbEWSMVVqLFwQYAge15J6GQANrXvieae0dcMsbC8CBczF9p/7Paeerms9VlOkArpDgBQw8NwROuSBuQDyxkuCJlMnXWsTmWKT4e4p0wfBoh4O3xQY8UHlj67SW2FXaDgNCuv3ieIkBWWzTyExce4IxzmfeP0aq3y1L27osyXbjL1KiUxRcF9pCdJvDE7emG7cTpgjwHxEAW5n5bRudhj51xxVylc09eplGoMkqQWFltdTGnYkRaL4fgGnQUOzNVQaSxYnxuup9/woQoPKfU45lWs6GN1cLTAVk2Py8cjtNRJgU294X67/wBflhWc+VWmDUqEq+pjpXxLbw+f0O5I8RgeEQi4VN5LG7736xEHb/TeMU8NqFqEtM6jzn4FO5J5ybn6QcaFZjSLHeFXDqLkfN5oKnEC4ZFq1EapUGhtCnQLtp89hEC0Dwi1zL6vxqijmmVBccoWTveJ/dP0OMv2dyPelSWM0wGBgGSRpMwf0w1q8LWq1SqQykOTcESVgyPH5fCPpg1PE0cozHW2u+8SdTnKttyjDOdoqNP4NQ8U6dJgqQpBvuCRiOW7S0Ki6lpmCSNl5fPANTg61iQ9ZFu5EHVId9QHibcaYgW6Y6l2Sy4H7Wmell5yYHi9T9TguGZXCl9rG/jfSLVVIU5d9PSaXI5pKiym3MREH1GAOJdqKVGoKZDMx30xAO8GSLxjzgfDKdFmFN1YMJIWN5F7E8jjF57hirWcxUJLs1oifHa59SPmMHFLO9qeoi7PkW76Gbeh2iR0ZgrwunpeTHXF3D+MpWJCggxN4Oxg7E3BxmOGN9zUEERoF97ORNusTi/saCHvvD7ro+IXgfrz3wy9BQrHp+BArVJI7/3+IXxXOUlzQctV1Kpp6VYBSSCbAmSwBm34V/DhcudoItKXrxQYt5lvPih72FvoW64846R9o96h6/gPQfrGE2cpeGpY30/CL+A7X8XzxirQRaBcb2v7Q1HE1GqimTpe3lcj7zS5OlSq04FWr97U7wS66vw+EDcXB1bzpPLD3K8LCVqtXW5NWJUmVWPwjGX7PUr5cwYVWH7MQPGPj3WfwixjG1xysO5cXMersQSoPz4IFxTiXcqW0M8CYXc3AsOZviGX4qXQNoKyJhjBFpvbFfHDAUgTccifjWfLfab4W52iDVy5hSQ5udRImn8OmwNt2tY4FWqurEKflphFUrqI0zPFiihtAMxbV1/w4xdJuKVajBa8G58L01WO92ANBiPuiFgmZEycN66Qap8F+5NtWrykeKfD7aeW+KuxJh4GmIqeWYnUJ8195x0cGOJhy7bg/YfmLVKhp1Qo20+8W5bMcUo5kd9WDU1bxKWRgVMmPDRUzBW8i/pY6jMdqlprTNQNLgkaKZcCKi0953lxbpOE3a6lOYNpBpt8LMfKtrGLxsd+WNLwSkDl0BAMTuP3j1wxURRSDAazK1C1Q327oTXrlSgudTaZC2FiZN9rRi7QfxfkMCcSHiom9qg2AO4IuSRA9RJ9MHYUhInzfDqBZGqUVdqjadXco14N2JWQLRJ9MXZbgVBTqWlTVlJgimgIvyISRjuIAfcyJisPhZou1/CRH94yBg+nz9/5YubJMipuPRv5HFuZB1U4E+Iz6eE326wPninn/i/guLc0oLUpEkMYtMeBvQx+WHKH0wZ3nub5YGwTm9hgbEqfVLTaMcBVG1Ngmu8DAtMgXJA98artYWmUHOXYQcTqVFcNolblwILG4gKCLgLJsZsLGcPO+X8Q+oxTmjIEFd5Ikf1vjlV6ZdYVDYxDluEZXM1EqimNaNqLA6TKmdNRY3BKgg3wD2nzQauVGyWtzbcn9B8sarJwJJIBPqNv9Z/LFPEeGUa3mgNyYEA/+fngJou9K3OMpXs92uQNu6fPeE3mxF3+HT15D9efuRgbhn/xvm2wn4FG0X2+f5nXr2VYNIq0yL7/AMRfEP8AZGAAj0VAMwD8unQD+helpPwiLax8Ymna1/msF7FCxn8C8tPPoNvbDTKODSrQVMPVB0hhBHI6+Y5kW6YnwjgjUSxL0zIAs3r7YKThxVXAqA6yx8VSY1ch4bKOQ5YV/j1ekTqOpe4MymczZpkDTqnne14v4T8+fK8SBxxYkA6DeLEmbgn8HpHvA9caUdn2/wCJT+p/l/W18K+NA5ZgreLUJtJ6726L+g9cdV2y6kxpKlNtALmG8H4gtEmpUOldHQm5ZYEC5Mnp9L4TcRyzmrUZKDVFLsysKZIYE6hebgj9cX8Mz/eFgAo8DXqeWLEk6ljyrubTEzFx+KcUqiu4FWfudfgbwk6AdS38s7Wj54oVTuh9vzF6lNc4uNzbeNuC8HIpVNRFPvBSsV0hYM3k79fXBfD8nSyINRqqlAGnTLGWYXsSTLGPnhZQ41/7On35Z0qVDTZvMwgSpGkXII2i/vbF+X7KtlFq1O+pEFYPeKFUA1NRmZFxIEgiY9cHNWpl7jFHwwWqMw52374LxrNI2YU3IZtSEGBdQASOYhuhwJmMmmhjF6mnV6wpA/I4O4pw+o9ZHhWgiSGAB8hlQfhMGNuWJZnKMaYAFxBIkbAX5+oxTYkNRdCw202mnoIj02pjn2tZfwDLqDRMCVDAeaY7xZAjw9N742OMpwVQvd6i4cEjTJ0+JwZIFibC/LGmzOZWmpdyFUbk8sJYZHRSGBHiJMRq8o4jkFrAK+2/0KkfmBioppYjeI/7Rg2qYIMTy5c46nA9SixYmN45jpGKxNLMt1GswjcjEWZ/3gk+WlaLeZhYxc9bnltzr7NUdFYDUzTrMsZN7x7DphpU4UWUwqBmgFuZCtIBIWYF/rivhvCHp1VdisAkQJ/CfTDuBYJh2V9DfT0EVxCs1UMu0V9rsmrViSJPdkDfmCCIBEzGHvZr/wCMg6SMCcdyTvVlVLDSNh6tg/gtJkp6SrSGPL0Bw49moqBv/wBgkDCq19v+TzjURRldX31P4VaDJ8XiI0x+IXHIYY4C4nkWqhAttLq8siv5b2BIgzseWDL/AIT+X88KcNuhjWlop40QFpTH/wAhIkMb6220c/e3XDRN29//AMjFVbKFhBDCG1WbTs2oAwduox1DMhmIVkY7wHBOwGwnpi+G3Sa3Ek259x+gxfmKYLUyRsxI9PAw6dMUOCCZ9PXl7emB+JccSnXpUmSozORpZULBSfDc8rE+ww1QFgQZhjD83sPfAuC81t88CYlT6pabS7MvJjpiVMeJfY/wxXSF5x5maAcFSYDKwJ6SInAs16glHQWg9bijd8oRNaDUGYOsgiJAGr4ecwb4ivEKpzOk0Yp6YDa1kmZnTq8sfP0xl6XB2WhqVwDVaprqzIVmqIVYCQwBAIPMTfB1bPVamZQqJoyGZ9RGkLMkqDEjRE3HjUxYjBQxYXvz6jaZRiVuV7ufz7RtT4y4zOiogRanhp/eKWJWZsDHPltF98EV80RmkTvVAI/Zz4jZri3p15YTNTp/aQj0ytIQ1OqWjUxI8AkQRIFtxpnYjBOdD/8AqVKMvqTTev4vDapax09Nx8WKo1WFw/538hC1KOa2XTS/p5n0jHhVYszTXFQXgDTaHcT4VG3ki/k6zhnhTw6m7M2tNIvs9S8sYswA8sG2xnDCnlgDILdLux5RsTGGRAtvFNOvUFTMaq6aQrFRP7P1aVgAfPEqD1av7OurBTpYgqb+A38G8A2/+z0GCHy0GqyINRVoJLQx5AxMCegnFeQeJLI6mbae8YEaRcgjeZ/LngFH6ee53vCOQdRDnZtDagBbk0/wGMn2v4pQpVlFagapKiCCbeJrWxrHrhlaAwgc1I/XGC/tBpMa6aZ/Z/8A7bGaqozAPt3xjBqGexnnAuKZOtWWimVKawVMlojSbXA9I6fLEuNdn6v2lu6pRS7sIpDAAeCIgnrz3wm7N0XXN0SZjvBy5G3T1xoe13DHfMAq6pKxBK+I6TtqIPhsbYSxLU6QugBHzpHnULVAvpbnff1lVXM/ZcuqsoatqZ1E6jTBkA3Mao26XO+9vZ9Vru1OqTUDICQSTsR851Xn/wA4S0+B1YYGorWXYp4fCfFYnzXN/lh92U4JVo5lnfZkIF9rg/iP6DCNLEsXtyOkqplCEg67xTx7tFSo5l6fck92QPCyqICgjdCbCAL8sCZTtZRnStA6nIXUWUlbKnJAfhB+XtintXkKpzlcqBBcHcclA5/PEMr2dzcIxUd2CjHxJspkHrsxxjsZ9+cdSlQ4asbXsOfdNRw9IzBt8VPl6+9/oPnjTcXaKLHWE28RXWB4huOfTGdyX7f/ABU426/X640PGMx3dF3LFAIJYIXIEj4Rv0x3MV9QnEq7iFVdvmP+4YniFXb6fqMBVc/UFXSKLGnIBb1M3/u/0YwpAWhtLb5n/uOKO/8AHpg+bf8Awzi+lsfc/qcLKzsM0onwkSRpJv4IOrYWm3P5YFUYra3UTai5MZjzH2H6tgfN8TWiGkjVcqOsKPoDtO0x1GKeNVay03OXUPVhYUxtr8RALKCQpJALCTzxVmKIqZYNmaSlwKbMovobw6tBBkEGYIPzw9QFjmv18YJwSLCU1u1yh0KlDTdmpqDId6ikiF+ESwi8c7iwN3+0rd6KfcNc+E61GofiUNp+mM3WGXC0Q9Nl7sagZ8gZiyvaCXBBJ9VneBivi3DxBo9+6U3qagpGoILyzSwYgkjw8okzGKfGKjG1rePhb1hadJKtlDWbnpp7Rxx0182pFNXUI2l6B0hmmNLOVY/d84EzuYiy+t2OqgT3dFmF4pMVdT1UkCD6k/zwTwKmcozGpVZknStvFUCKBLTe2qygyRFjGBanFKdLiSVzTZErSnevKarBRa0oDpuR0PLFOyGxddSeuw6iXSFVrhGPZva2l/z53mpyeXqJTVar944VdTxGq7bgHeIE898ZztpxXMU8zQFKQrkKSEllIqISwPQqSsG0E++NbVcNcEEFVIIuCJNxjM9s+HtXegiqSSK8Ryb7PKkzt49InrGGEUZiDBOSdY+TiPeMyCCEA1Ecmk26bQfnieBuCUwcsKt5rBahB+EsASvsDOCcVUFjveRL21l9MWxCvsfDq8LeH8VtvntiSzHlOOM9GH9eowuqkNciQ6zL1aC1MqlN8uykiWQ65B1TJOi9oMG943GBs3kqiIEoBaQUGOZ0zBguqkGVNoNtjjXmmeh/5V/y4j3F503/ALq/5cFK07WCkHqJKbVE2bTpy9JkswWGVFSO/ekwZ9Skxa+kKbjyyByU2tjQVaStm6TsWD6B4YEbNuZmbnlywctGDIBBH7q/5cS8W/i+g/y4iqgN7Hl7TRYsAHsd4Hw3KJqLU20MdQIIExrdtpNizM3zweKD86n/AEjEApmYM+w/y491N+99B/lwbiDoZgjviDLZal3+cOqoxZHDqQAIm4Uhpn6YPyFcAlVLILmWUQYhdyx3EEemD9JvY33st/8Apx53Z6H6L/lxXE6gzbEtuZM1QUYawxg7R+gOMT29Yd+g1MvgHl/vN6f1ONiDJKyZi4GmQD1gSBjPdquyb5twQQF0aSCDe5PL3wCtTWuQGuB88YfCsqPdjMrwqoBXpHW5+8SxiPN7ev5DGn7X1ilVCFRjpMatNtwYLDmLGPbmMZvO8Bp5B0NWsiFiGACVHJCaZMKpIABAk2uMH9qeP5Wu6TXelpDA6qVZNiJJPdWC852nCtXDJSW1PXx/4I87I1RWGo1ksjmGerGhJPPwAtp8s6b239PrOk4TWXvNKgAQxsytJJE2AEYWZDghyROYq1fu6aMWLM0ARv5eUYR8C7T5PL1nqHMMwKmR3Na0st70RAlgP8QwKnRbcqBAVSrnsdOUH7WZmmM3WDVainVcKSAPDFres+4HTDzK5qnWp0WptPdo6mRHi7oA7wdjyscIK1Wlms4z0M0itWdSivRqi4EAS9MLMqbTfbGn4J2PqUaZDkO+p2DDUoGpApkRB2/lgJwz5swB3jNRqQpLrrYfvl95DIn7/c+anbpcbW542GEVDgbq4a3mBO/Ija3phxXqsqsQhYgEhdpIG3zx2MQM7DLOZVINrSVbynEzhL/6zWNU0jk6wUyO9ldPlmd59PfDM5lv+E/Pp/mwtw26QZEsp8/c4TZ2n/72k0ciJhjzTmDpHzBJ5RhkuYcMR3NSJ83hjp+KeXTniioXLT3VUXFoXkRfz7fyPpIqtJyBYc5pDYw74vl/HFOeWadQRNlO4GxJO9thzxIMxIOhltzAO8Wsd7Y5kYhgVkMsHdevv1wzSUhtRMGZmhwo5hVdfvKYChQVRSNMkhvHcSQQDt64N4pRYIGqr5TP7OmSTGynvJ5chNvTDPhOQGXp6KaGJJuevoqAD5DHvFMiMwmipTkTO88ipsVIIKsRBHPDDojoUI3Ftv17wSplbON/H9yjgyOx1MpCyWViVuD/AHWPRfz52xPiy0alZKVWgKx0O6gojiAVDec2N1959MFZNDSRUVDCiBLEn5+HHnc/ed73Xj06dWo2EzAtAv03jG1yqoWas17wThXE0zFJaiBgpBEMIZdLRpYSYYbEYO0prWdJZkIi2rTaSOenYH104GyvD1p6tFPRrZnaCSWZiCWJN5tgfi/Zdcw1NyzIygjUpYNBBsCGECTJAiYEm2MrfMTL5C5jUIopwkBVAAC7AC0COmBsEUcropBBfSoHvHPFPdHocVUGs0phFd3HlUESNzFryflbEadSrIlViLkNzmIFul8U94ep+uO7w9T9ca4omchh+AamrvLCqQSLgrpHh5TeCfzx53h6n647vD1P1xRqgywpEjqcg2qjf8E/Fex/dEf3h6x5UV5n76x2GiDGo8+th9PXE+8PU/XHd4ep+uKzia17pa2bYEjunO1wVg+b97lA/wCYeuItnmgnuahI5eHopt4vUj/CfTEO8PU/XHd4ep+uL4krL3f7kOJ8UelGig9SQTI2B6Gxxja2czeZmoq1IJ8DU9YUAWIAEar/ABbyPkdr3h6n648DnqcFXEBeUVq4U1N2MxWaztSmCWo1EdxpFQNUVidlliJaOQJxquCccqVWFN6LpCSXMgEiBsQN98FPeJvBkTeCNiPX1xLvD1P1xkVUAsF79+u8tcO4a+b2Ejxfs7l81p+0UUqaJ06hcTEwd4MD6DAP+wWRmfsyE+smfeTcGBIO+GHeHqfrju8PU/XGOIvSMgMNAYVmcstRGR1DIwKspEgg2II6RhAP7OeHjbKU/wA/fr1A+mGveHqfrju8PU/XENQHlIAw2MD4f2KyVB1qUsvTRluCAbGIkSYmOeHeAO8PU/XHd4ep+uLFQDlKKsdzPMzx2lTemlRtL1CQogmfEEkkCFBZlEmLkDHHjI0z3dU72CXs2nafn7XwNWySuyM6U3amSUZkkqSZkGbHb6DEzQmfUkm77kRbx222GC8SnM5DDnzkAnQ9uikztt9fyxKnmZaNLbTJEDeI/jhf3F5/i/SNtcbYnRBUyI+eo+vN/XFcROsrIYxpPKg9QDiWFyMQAJNhGJd4ep+uMcUTWQw/HYA7w9T9cd3h6n64riiTIYbUeAT0BOA6nFQtRk0VPDo8QQlTqMWPOOfTEXYkESbiMVPTkljuYm7xaYtrgb8t+eNrVXnKyGEV+KBACadUyQLITu2m/wCp6DEaPFgzBe7qiQ5lkIHgbTc8p3HUXxQtGI9PV+s/jvj1KZFxG0fEbexeMa4lOTIY0UyAce4Xq5AiT9ce94ep+uBcUS8hh+OwB3h6n647vD1P1xOKJMhn/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50548" name="Picture 20" descr="https://encrypted-tbn3.gstatic.com/images?q=tbn:ANd9GcTYVD59gL8cw0WiFFxy1BACDkJglDKgN4vz8onkDtYZmiH2Osl1">
            <a:hlinkClick r:id="rId3"/>
          </p:cNvPr>
          <p:cNvPicPr>
            <a:picLocks noChangeAspect="1" noChangeArrowheads="1"/>
          </p:cNvPicPr>
          <p:nvPr/>
        </p:nvPicPr>
        <p:blipFill>
          <a:blip r:embed="rId4" cstate="print"/>
          <a:srcRect/>
          <a:stretch>
            <a:fillRect/>
          </a:stretch>
        </p:blipFill>
        <p:spPr bwMode="auto">
          <a:xfrm>
            <a:off x="5069163" y="3861048"/>
            <a:ext cx="3967333" cy="2808337"/>
          </a:xfrm>
          <a:prstGeom prst="rect">
            <a:avLst/>
          </a:prstGeom>
          <a:noFill/>
        </p:spPr>
      </p:pic>
      <p:pic>
        <p:nvPicPr>
          <p:cNvPr id="150550" name="Picture 22" descr="http://userdisk.webry.biglobe.ne.jp/011/901/28/N000/000/011/124275022014616224061_s-IMG_0304.jpg">
            <a:hlinkClick r:id="rId5"/>
          </p:cNvPr>
          <p:cNvPicPr>
            <a:picLocks noChangeAspect="1" noChangeArrowheads="1"/>
          </p:cNvPicPr>
          <p:nvPr/>
        </p:nvPicPr>
        <p:blipFill>
          <a:blip r:embed="rId6" cstate="print"/>
          <a:srcRect/>
          <a:stretch>
            <a:fillRect/>
          </a:stretch>
        </p:blipFill>
        <p:spPr bwMode="auto">
          <a:xfrm>
            <a:off x="5076056" y="1052736"/>
            <a:ext cx="3810000" cy="2857500"/>
          </a:xfrm>
          <a:prstGeom prst="rect">
            <a:avLst/>
          </a:prstGeom>
          <a:noFill/>
        </p:spPr>
      </p:pic>
      <p:pic>
        <p:nvPicPr>
          <p:cNvPr id="150552" name="Picture 24" descr="http://wonderfulkanazawa.web.fc2.com/ohmicho_mon04.jpg"/>
          <p:cNvPicPr>
            <a:picLocks noChangeAspect="1" noChangeArrowheads="1"/>
          </p:cNvPicPr>
          <p:nvPr/>
        </p:nvPicPr>
        <p:blipFill>
          <a:blip r:embed="rId7" cstate="print"/>
          <a:srcRect/>
          <a:stretch>
            <a:fillRect/>
          </a:stretch>
        </p:blipFill>
        <p:spPr bwMode="auto">
          <a:xfrm>
            <a:off x="63500" y="4037409"/>
            <a:ext cx="3800475" cy="2847975"/>
          </a:xfrm>
          <a:prstGeom prst="rect">
            <a:avLst/>
          </a:prstGeom>
          <a:noFill/>
        </p:spPr>
      </p:pic>
      <p:pic>
        <p:nvPicPr>
          <p:cNvPr id="150554" name="Picture 26" descr="http://wonderfulkanazawa.web.fc2.com/ohmicho_mon02.jpg"/>
          <p:cNvPicPr>
            <a:picLocks noChangeAspect="1" noChangeArrowheads="1"/>
          </p:cNvPicPr>
          <p:nvPr/>
        </p:nvPicPr>
        <p:blipFill>
          <a:blip r:embed="rId8" cstate="print"/>
          <a:srcRect/>
          <a:stretch>
            <a:fillRect/>
          </a:stretch>
        </p:blipFill>
        <p:spPr bwMode="auto">
          <a:xfrm>
            <a:off x="63500" y="1181472"/>
            <a:ext cx="3829050" cy="2895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38100">
            <a:solidFill>
              <a:schemeClr val="tx1">
                <a:lumMod val="95000"/>
                <a:lumOff val="5000"/>
              </a:schemeClr>
            </a:solidFill>
          </a:ln>
        </p:spPr>
        <p:txBody>
          <a:bodyPr/>
          <a:lstStyle/>
          <a:p>
            <a:r>
              <a:rPr lang="ja-JP" altLang="ja-JP" b="1" dirty="0" smtClean="0"/>
              <a:t>ドーナツ化現象</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20000"/>
          </a:bodyPr>
          <a:lstStyle/>
          <a:p>
            <a:r>
              <a:rPr lang="ja-JP" altLang="ja-JP" b="1" dirty="0" smtClean="0"/>
              <a:t>ドーナツ化現象</a:t>
            </a:r>
            <a:r>
              <a:rPr lang="ja-JP" altLang="ja-JP" dirty="0" smtClean="0"/>
              <a:t>とは、中心市街地の人口が減少し、郊外の人口が増加する人口移動現象。人口分布図で見ると、中心部が空洞化することからリングドーナツになぞらえて名付けられた。社会問題の一つ。主として日本国内に関して用いられる用語であり、一般的には郊外化・都心の荒廃も参照。</a:t>
            </a:r>
            <a:endParaRPr lang="en-US" altLang="ja-JP" dirty="0" smtClean="0"/>
          </a:p>
          <a:p>
            <a:r>
              <a:rPr lang="ja-JP" altLang="ja-JP" dirty="0" smtClean="0"/>
              <a:t>東京23区内ではあるが、比較的郊外の世田谷区は大都市並みの人口85万人とかなり多く、政令指定都市の要件を満たしているのに対して、都心の千代田区は小規模地方都市並みの人口4万3000人である。</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w="38100">
            <a:solidFill>
              <a:schemeClr val="tx1">
                <a:lumMod val="95000"/>
                <a:lumOff val="5000"/>
              </a:schemeClr>
            </a:solidFill>
          </a:ln>
        </p:spPr>
        <p:txBody>
          <a:bodyPr/>
          <a:lstStyle/>
          <a:p>
            <a:r>
              <a:rPr lang="ja-JP" altLang="ja-JP" b="1" dirty="0" smtClean="0"/>
              <a:t>コンパクトシティ</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a:bodyPr>
          <a:lstStyle/>
          <a:p>
            <a:r>
              <a:rPr lang="ja-JP" altLang="ja-JP" b="1" dirty="0" smtClean="0"/>
              <a:t>コンパクトシティ</a:t>
            </a:r>
            <a:r>
              <a:rPr lang="ja-JP" altLang="ja-JP" dirty="0" smtClean="0"/>
              <a:t>（英: Compact City、英語発音: /kəmˈpækt ˈsiti/ カン</a:t>
            </a:r>
            <a:r>
              <a:rPr lang="ja-JP" altLang="ja-JP" b="1" dirty="0" smtClean="0"/>
              <a:t>パ</a:t>
            </a:r>
            <a:r>
              <a:rPr lang="ja-JP" altLang="ja-JP" dirty="0" smtClean="0"/>
              <a:t>クトゥ・</a:t>
            </a:r>
            <a:r>
              <a:rPr lang="ja-JP" altLang="ja-JP" b="1" dirty="0" smtClean="0"/>
              <a:t>スィ</a:t>
            </a:r>
            <a:r>
              <a:rPr lang="ja-JP" altLang="ja-JP" dirty="0" smtClean="0"/>
              <a:t>ティ）とは、都市的土地利用の郊外への拡大を抑制すると同時に中心市街地の活性化が図られた、生活に必要な諸機能が近接した効率的で持続可能な都市、もしくはそれを目指した都市政策のことである。</a:t>
            </a:r>
          </a:p>
          <a:p>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p:spPr>
        <p:txBody>
          <a:bodyPr/>
          <a:lstStyle/>
          <a:p>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ja-JP" b="1" dirty="0" smtClean="0"/>
              <a:t>スプロール現象</a:t>
            </a:r>
            <a:r>
              <a:rPr lang="ja-JP" altLang="ja-JP" dirty="0" smtClean="0"/>
              <a:t>とは、一般には都市が“無秩序に拡大”（sprawlの本来の意味）してゆく現象を指す</a:t>
            </a:r>
            <a:endParaRPr lang="en-US" altLang="ja-JP" dirty="0" smtClean="0"/>
          </a:p>
          <a:p>
            <a:r>
              <a:rPr lang="ja-JP" altLang="ja-JP" dirty="0" smtClean="0"/>
              <a:t>通常、都市郊外の小規模な農地などが個別に民間開発される場合、周囲の道路との接続はあまり意識されないまま、もっぱらその土地の形状に合わせて、住宅地などが整備される。</a:t>
            </a:r>
          </a:p>
          <a:p>
            <a:r>
              <a:rPr lang="ja-JP" altLang="ja-JP" dirty="0" smtClean="0"/>
              <a:t>このため、開発区域内は整理されていても、開発区域同士の間に計画性がなくなることになる。</a:t>
            </a:r>
          </a:p>
          <a:p>
            <a:r>
              <a:rPr lang="ja-JP" altLang="ja-JP" dirty="0" smtClean="0"/>
              <a:t>一度スプロール化した地域では、地権の細分化、地価の下降などにより、改善は非常に困難になる。</a:t>
            </a:r>
          </a:p>
          <a:p>
            <a:r>
              <a:rPr lang="ja-JP" altLang="ja-JP" dirty="0" smtClean="0"/>
              <a:t>土地や建物に対する税制、農地法、商業地・工業地に関係する諸業法が都市化を規定するものと考えられる。</a:t>
            </a:r>
          </a:p>
          <a:p>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a:solidFill>
              <a:schemeClr val="accent1"/>
            </a:solidFill>
          </a:ln>
        </p:spPr>
        <p:txBody>
          <a:bodyPr/>
          <a:lstStyle/>
          <a:p>
            <a:r>
              <a:rPr kumimoji="1" lang="ja-JP" altLang="en-US" dirty="0" smtClean="0"/>
              <a:t>都市デザイン、まちづくり</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t>また、都市の</a:t>
            </a:r>
            <a:r>
              <a:rPr lang="en-US" altLang="ja-JP" dirty="0" err="1" smtClean="0"/>
              <a:t>整備</a:t>
            </a:r>
            <a:r>
              <a:rPr lang="ja-JP" altLang="ja-JP" dirty="0" smtClean="0"/>
              <a:t>に関し、</a:t>
            </a:r>
            <a:r>
              <a:rPr lang="en-US" altLang="ja-JP" dirty="0" err="1" smtClean="0"/>
              <a:t>工学</a:t>
            </a:r>
            <a:r>
              <a:rPr lang="ja-JP" altLang="ja-JP" dirty="0" smtClean="0"/>
              <a:t>的な</a:t>
            </a:r>
            <a:r>
              <a:rPr lang="en-US" altLang="ja-JP" dirty="0" err="1" smtClean="0"/>
              <a:t>学術</a:t>
            </a:r>
            <a:r>
              <a:rPr lang="ja-JP" altLang="ja-JP" dirty="0" smtClean="0"/>
              <a:t>を</a:t>
            </a:r>
            <a:r>
              <a:rPr lang="en-US" altLang="ja-JP" dirty="0" err="1" smtClean="0"/>
              <a:t>都市工学</a:t>
            </a:r>
            <a:r>
              <a:rPr lang="ja-JP" altLang="ja-JP" dirty="0" err="1" smtClean="0"/>
              <a:t>、</a:t>
            </a:r>
            <a:r>
              <a:rPr lang="ja-JP" altLang="ja-JP" dirty="0" smtClean="0"/>
              <a:t>設計行為を</a:t>
            </a:r>
            <a:r>
              <a:rPr lang="en-US" altLang="ja-JP" b="1" dirty="0" err="1" smtClean="0"/>
              <a:t>都市設計</a:t>
            </a:r>
            <a:r>
              <a:rPr lang="ja-JP" altLang="ja-JP" dirty="0" smtClean="0"/>
              <a:t>と呼び、さらに都市空間の</a:t>
            </a:r>
            <a:r>
              <a:rPr lang="en-US" altLang="ja-JP" dirty="0" err="1" smtClean="0"/>
              <a:t>意匠</a:t>
            </a:r>
            <a:r>
              <a:rPr lang="ja-JP" altLang="ja-JP" dirty="0" smtClean="0"/>
              <a:t>や</a:t>
            </a:r>
            <a:r>
              <a:rPr lang="en-US" altLang="ja-JP" dirty="0" err="1" smtClean="0"/>
              <a:t>デザイン</a:t>
            </a:r>
            <a:r>
              <a:rPr lang="ja-JP" altLang="ja-JP" dirty="0" smtClean="0"/>
              <a:t>は</a:t>
            </a:r>
            <a:r>
              <a:rPr lang="en-US" altLang="ja-JP" b="1" dirty="0" err="1" smtClean="0"/>
              <a:t>アーバンデザイン</a:t>
            </a:r>
            <a:r>
              <a:rPr lang="ja-JP" altLang="ja-JP" dirty="0" smtClean="0"/>
              <a:t>といい、法的制度としての「都市計画」の枠組みにこだわらず、より広い観点から都市空間や都市社会を改善・形成しようとする活動、特に、いわゆる「</a:t>
            </a:r>
            <a:r>
              <a:rPr lang="en-US" altLang="ja-JP" dirty="0" err="1" smtClean="0"/>
              <a:t>草の根</a:t>
            </a:r>
            <a:r>
              <a:rPr lang="ja-JP" altLang="ja-JP" dirty="0" smtClean="0"/>
              <a:t>」型の活動、すなわち住民・市民主導の側面が強く、対象とする地域規模が小さい活動を</a:t>
            </a:r>
            <a:r>
              <a:rPr lang="en-US" altLang="ja-JP" b="1" dirty="0" err="1" smtClean="0"/>
              <a:t>まちづくり</a:t>
            </a:r>
            <a:r>
              <a:rPr lang="ja-JP" altLang="ja-JP" dirty="0" smtClean="0"/>
              <a:t>ということが多い。</a:t>
            </a:r>
          </a:p>
          <a:p>
            <a:r>
              <a:rPr lang="en-US" altLang="ja-JP" dirty="0" smtClean="0"/>
              <a:t> </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bg2"/>
          </a:solidFill>
          <a:ln>
            <a:solidFill>
              <a:schemeClr val="accent1"/>
            </a:solidFill>
          </a:ln>
        </p:spPr>
        <p:txBody>
          <a:bodyPr/>
          <a:lstStyle/>
          <a:p>
            <a:r>
              <a:rPr kumimoji="1" lang="ja-JP" altLang="en-US" dirty="0" smtClean="0"/>
              <a:t>都市計画法</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en-US" altLang="ja-JP" dirty="0" err="1" smtClean="0"/>
              <a:t>明治</a:t>
            </a:r>
            <a:r>
              <a:rPr lang="ja-JP" altLang="ja-JP" dirty="0" smtClean="0"/>
              <a:t>時代以降の</a:t>
            </a:r>
            <a:r>
              <a:rPr lang="en-US" altLang="ja-JP" dirty="0" err="1" smtClean="0"/>
              <a:t>都市化</a:t>
            </a:r>
            <a:r>
              <a:rPr lang="ja-JP" altLang="ja-JP" dirty="0" smtClean="0"/>
              <a:t>の進展とともに、</a:t>
            </a:r>
            <a:r>
              <a:rPr lang="en-US" altLang="ja-JP" dirty="0" err="1" smtClean="0"/>
              <a:t>建築</a:t>
            </a:r>
            <a:r>
              <a:rPr lang="ja-JP" altLang="ja-JP" dirty="0" smtClean="0"/>
              <a:t>や都市計画に対する法制度の整備が望まれていたが、</a:t>
            </a:r>
            <a:r>
              <a:rPr lang="en-US" altLang="ja-JP" dirty="0" smtClean="0"/>
              <a:t>1919年</a:t>
            </a:r>
            <a:r>
              <a:rPr lang="ja-JP" altLang="ja-JP" dirty="0" smtClean="0"/>
              <a:t>に市街地建築物法（現在の</a:t>
            </a:r>
            <a:r>
              <a:rPr lang="en-US" altLang="ja-JP" dirty="0" err="1" smtClean="0"/>
              <a:t>建築基準法</a:t>
            </a:r>
            <a:r>
              <a:rPr lang="ja-JP" altLang="ja-JP" dirty="0" smtClean="0"/>
              <a:t>の前身）と都市計画法（旧法）が定められ、翌年施行された。都市計画事業は</a:t>
            </a:r>
            <a:r>
              <a:rPr lang="en-US" altLang="ja-JP" dirty="0" err="1" smtClean="0"/>
              <a:t>内務省</a:t>
            </a:r>
            <a:r>
              <a:rPr lang="ja-JP" altLang="ja-JP" dirty="0" smtClean="0"/>
              <a:t>所管となり、</a:t>
            </a:r>
            <a:r>
              <a:rPr lang="en-US" altLang="ja-JP" dirty="0" err="1" smtClean="0"/>
              <a:t>内務大臣</a:t>
            </a:r>
            <a:r>
              <a:rPr lang="ja-JP" altLang="ja-JP" dirty="0" smtClean="0"/>
              <a:t>が都市計画を決定するにあたって</a:t>
            </a:r>
            <a:r>
              <a:rPr lang="en-US" altLang="ja-JP" dirty="0" err="1" smtClean="0"/>
              <a:t>審議</a:t>
            </a:r>
            <a:r>
              <a:rPr lang="ja-JP" altLang="ja-JP" dirty="0" smtClean="0"/>
              <a:t>を行う</a:t>
            </a:r>
            <a:r>
              <a:rPr lang="en-US" altLang="ja-JP" dirty="0" err="1" smtClean="0"/>
              <a:t>機関</a:t>
            </a:r>
            <a:r>
              <a:rPr lang="ja-JP" altLang="ja-JP" dirty="0" smtClean="0"/>
              <a:t>として内務省に</a:t>
            </a:r>
            <a:r>
              <a:rPr lang="en-US" altLang="ja-JP" dirty="0" err="1" smtClean="0"/>
              <a:t>都市計画審議会</a:t>
            </a:r>
            <a:r>
              <a:rPr lang="ja-JP" altLang="ja-JP" dirty="0" smtClean="0"/>
              <a:t>の設置を規定している。</a:t>
            </a:r>
          </a:p>
          <a:p>
            <a:r>
              <a:rPr lang="en-US" altLang="ja-JP" dirty="0" smtClean="0"/>
              <a:t>1968年</a:t>
            </a:r>
            <a:r>
              <a:rPr lang="ja-JP" altLang="ja-JP" dirty="0" smtClean="0"/>
              <a:t>に旧法が廃止され、同じ名称の法律が新たに定められた。新都市計画法では、</a:t>
            </a:r>
            <a:r>
              <a:rPr lang="en-US" altLang="ja-JP" dirty="0" err="1" smtClean="0"/>
              <a:t>高度成長</a:t>
            </a:r>
            <a:r>
              <a:rPr lang="ja-JP" altLang="ja-JP" dirty="0" smtClean="0"/>
              <a:t>期の</a:t>
            </a:r>
            <a:r>
              <a:rPr lang="en-US" altLang="ja-JP" dirty="0" err="1" smtClean="0"/>
              <a:t>市街地</a:t>
            </a:r>
            <a:r>
              <a:rPr lang="ja-JP" altLang="ja-JP" dirty="0" smtClean="0"/>
              <a:t>化の進展に対応し、</a:t>
            </a:r>
            <a:r>
              <a:rPr lang="en-US" altLang="ja-JP" dirty="0" err="1" smtClean="0"/>
              <a:t>市街化区域</a:t>
            </a:r>
            <a:r>
              <a:rPr lang="ja-JP" altLang="ja-JP" dirty="0" smtClean="0"/>
              <a:t>と</a:t>
            </a:r>
            <a:r>
              <a:rPr lang="en-US" altLang="ja-JP" dirty="0" err="1" smtClean="0"/>
              <a:t>市街化調整区域</a:t>
            </a:r>
            <a:r>
              <a:rPr lang="ja-JP" altLang="ja-JP" dirty="0" smtClean="0"/>
              <a:t>の区分や、</a:t>
            </a:r>
            <a:r>
              <a:rPr lang="en-US" altLang="ja-JP" dirty="0" err="1" smtClean="0"/>
              <a:t>開発許可</a:t>
            </a:r>
            <a:r>
              <a:rPr lang="ja-JP" altLang="ja-JP" dirty="0" smtClean="0"/>
              <a:t>制度が定められた。</a:t>
            </a:r>
          </a:p>
          <a:p>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en-US" altLang="ja-JP" dirty="0" err="1" smtClean="0"/>
              <a:t>市街化区域</a:t>
            </a:r>
            <a:r>
              <a:rPr lang="ja-JP" altLang="ja-JP" dirty="0" smtClean="0"/>
              <a:t>と</a:t>
            </a:r>
            <a:r>
              <a:rPr lang="en-US" altLang="ja-JP" dirty="0" err="1" smtClean="0"/>
              <a:t>市街化調整区域</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開発許可</a:t>
            </a:r>
            <a:endParaRPr kumimoji="1" lang="en-US" altLang="ja-JP" dirty="0" smtClean="0"/>
          </a:p>
          <a:p>
            <a:r>
              <a:rPr lang="ja-JP" altLang="en-US" dirty="0" smtClean="0"/>
              <a:t>常磐新線の経験</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dirty="0" smtClean="0"/>
              <a:t>都市計画区域</a:t>
            </a:r>
            <a:endParaRPr kumimoji="1" lang="ja-JP" altLang="en-US" dirty="0"/>
          </a:p>
        </p:txBody>
      </p:sp>
      <p:sp>
        <p:nvSpPr>
          <p:cNvPr id="3" name="コンテンツ プレースホルダ 2"/>
          <p:cNvSpPr>
            <a:spLocks noGrp="1"/>
          </p:cNvSpPr>
          <p:nvPr>
            <p:ph idx="1"/>
          </p:nvPr>
        </p:nvSpPr>
        <p:spPr>
          <a:xfrm>
            <a:off x="0" y="1600200"/>
            <a:ext cx="8686800" cy="5257800"/>
          </a:xfrm>
        </p:spPr>
        <p:txBody>
          <a:bodyPr>
            <a:normAutofit/>
          </a:bodyPr>
          <a:lstStyle/>
          <a:p>
            <a:pPr>
              <a:buNone/>
            </a:pPr>
            <a:r>
              <a:rPr lang="ja-JP" altLang="ja-JP" sz="4400" dirty="0" smtClean="0"/>
              <a:t>１</a:t>
            </a:r>
            <a:r>
              <a:rPr lang="en-US" altLang="ja-JP" sz="4400" dirty="0" smtClean="0"/>
              <a:t>.</a:t>
            </a:r>
            <a:r>
              <a:rPr lang="ja-JP" altLang="ja-JP" sz="4400" dirty="0" smtClean="0"/>
              <a:t>市街化区域だけの都市計画区域</a:t>
            </a:r>
            <a:endParaRPr lang="en-US" altLang="ja-JP" sz="4400" dirty="0" smtClean="0"/>
          </a:p>
          <a:p>
            <a:pPr>
              <a:buNone/>
            </a:pPr>
            <a:r>
              <a:rPr lang="ja-JP" altLang="ja-JP" sz="4400" dirty="0" smtClean="0"/>
              <a:t>２</a:t>
            </a:r>
            <a:r>
              <a:rPr lang="en-US" altLang="ja-JP" sz="4400" dirty="0" smtClean="0"/>
              <a:t>.</a:t>
            </a:r>
            <a:r>
              <a:rPr lang="ja-JP" altLang="ja-JP" sz="4400" dirty="0" smtClean="0"/>
              <a:t>市街化区域と市街化調整区域に</a:t>
            </a:r>
            <a:r>
              <a:rPr lang="ja-JP" altLang="ja-JP" sz="4400" dirty="0" smtClean="0">
                <a:solidFill>
                  <a:srgbClr val="FF0000"/>
                </a:solidFill>
              </a:rPr>
              <a:t>線引き</a:t>
            </a:r>
            <a:r>
              <a:rPr lang="ja-JP" altLang="ja-JP" sz="4400" dirty="0" smtClean="0"/>
              <a:t>された都市計画区域</a:t>
            </a:r>
            <a:endParaRPr lang="en-US" altLang="ja-JP" sz="4400" dirty="0" smtClean="0"/>
          </a:p>
          <a:p>
            <a:pPr>
              <a:buNone/>
            </a:pPr>
            <a:r>
              <a:rPr lang="ja-JP" altLang="ja-JP" sz="4400" dirty="0" smtClean="0"/>
              <a:t>３</a:t>
            </a:r>
            <a:r>
              <a:rPr lang="en-US" altLang="ja-JP" sz="4400" dirty="0" smtClean="0"/>
              <a:t>.</a:t>
            </a:r>
            <a:r>
              <a:rPr lang="ja-JP" altLang="ja-JP" sz="4400" dirty="0" smtClean="0"/>
              <a:t>用途地域が指定された非線引き都市計画区</a:t>
            </a:r>
            <a:endParaRPr lang="en-US" altLang="ja-JP" sz="4400" dirty="0" smtClean="0"/>
          </a:p>
          <a:p>
            <a:pPr>
              <a:buNone/>
            </a:pPr>
            <a:r>
              <a:rPr lang="ja-JP" altLang="ja-JP" sz="4400" dirty="0" smtClean="0"/>
              <a:t>４</a:t>
            </a:r>
            <a:r>
              <a:rPr lang="en-US" altLang="ja-JP" sz="4400" dirty="0" smtClean="0"/>
              <a:t>.</a:t>
            </a:r>
            <a:r>
              <a:rPr lang="ja-JP" altLang="ja-JP" sz="4400" dirty="0" smtClean="0"/>
              <a:t>用途地域が指定されていない非線引き都市計画区域</a:t>
            </a:r>
            <a:endParaRPr kumimoji="1" lang="ja-JP" alt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都市計画法は普通の生活をする上では知らなくても何の支障もありません。</a:t>
            </a:r>
            <a:r>
              <a:rPr lang="en-US" altLang="ja-JP" dirty="0" smtClean="0"/>
              <a:t/>
            </a:r>
            <a:br>
              <a:rPr lang="en-US" altLang="ja-JP" dirty="0" smtClean="0"/>
            </a:br>
            <a:r>
              <a:rPr lang="ja-JP" altLang="ja-JP" dirty="0" smtClean="0"/>
              <a:t>しかし、不動産に関係する仕事をする場合は知らないでは済まされません。</a:t>
            </a:r>
            <a:r>
              <a:rPr lang="en-US" altLang="ja-JP" dirty="0" smtClean="0"/>
              <a:t/>
            </a:r>
            <a:br>
              <a:rPr lang="en-US" altLang="ja-JP" dirty="0" smtClean="0"/>
            </a:br>
            <a:r>
              <a:rPr lang="ja-JP" altLang="ja-JP" dirty="0" smtClean="0"/>
              <a:t>その土地が日本国に存在する限り、都市計画法の規制から逃れることはできません。</a:t>
            </a:r>
            <a:r>
              <a:rPr lang="en-US" altLang="ja-JP" dirty="0" smtClean="0"/>
              <a:t/>
            </a:r>
            <a:br>
              <a:rPr lang="en-US" altLang="ja-JP" dirty="0" smtClean="0"/>
            </a:br>
            <a:r>
              <a:rPr lang="ja-JP" altLang="ja-JP" dirty="0" smtClean="0"/>
              <a:t>ですから、土地を売買する場合や仲介する場合、鑑定評価をする場合は都市計画法の知識は不可欠です。</a:t>
            </a:r>
            <a:r>
              <a:rPr lang="en-US" altLang="ja-JP" dirty="0" smtClean="0"/>
              <a:t/>
            </a:r>
            <a:br>
              <a:rPr lang="en-US" altLang="ja-JP" dirty="0" smtClean="0"/>
            </a:br>
            <a:r>
              <a:rPr lang="ja-JP" altLang="ja-JP" b="1" dirty="0" smtClean="0"/>
              <a:t>都市計画法は土地に関する規制で、建物に関する規制は建築基準法が担当します。</a:t>
            </a:r>
          </a:p>
          <a:p>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dirty="0" smtClean="0"/>
              <a:t>「線引き」</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都市計画区域を市街化区域と市街化調整区域に分けることを「線引き」</a:t>
            </a:r>
            <a:r>
              <a:rPr lang="en-US" altLang="ja-JP" dirty="0" smtClean="0"/>
              <a:t/>
            </a:r>
            <a:br>
              <a:rPr lang="en-US" altLang="ja-JP" dirty="0" smtClean="0"/>
            </a:b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a:solidFill>
              <a:schemeClr val="accent1"/>
            </a:solidFill>
          </a:ln>
        </p:spPr>
        <p:txBody>
          <a:bodyPr/>
          <a:lstStyle/>
          <a:p>
            <a:r>
              <a:rPr lang="ja-JP" altLang="en-US" dirty="0" smtClean="0"/>
              <a:t>「闇」から「ヤミ」へ</a:t>
            </a:r>
            <a:endParaRPr kumimoji="1" lang="ja-JP" altLang="en-US" dirty="0"/>
          </a:p>
        </p:txBody>
      </p:sp>
      <p:sp>
        <p:nvSpPr>
          <p:cNvPr id="5" name="サブタイトル 4"/>
          <p:cNvSpPr>
            <a:spLocks noGrp="1"/>
          </p:cNvSpPr>
          <p:nvPr>
            <p:ph type="subTitle" idx="1"/>
          </p:nvPr>
        </p:nvSpPr>
        <p:spPr/>
        <p:txBody>
          <a:bodyPr/>
          <a:lstStyle/>
          <a:p>
            <a:r>
              <a:rPr kumimoji="1" lang="ja-JP" altLang="en-US" dirty="0" smtClean="0"/>
              <a:t>盛り場はヤミ市から生まれ</a:t>
            </a:r>
            <a:r>
              <a:rPr lang="ja-JP" altLang="en-US" dirty="0" smtClean="0"/>
              <a:t>た</a:t>
            </a:r>
            <a:endParaRPr lang="en-US" altLang="ja-JP" dirty="0" smtClean="0"/>
          </a:p>
          <a:p>
            <a:r>
              <a:rPr kumimoji="1" lang="ja-JP" altLang="en-US" dirty="0" smtClean="0"/>
              <a:t>橋本健二・初田香成　編著</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b="1" dirty="0" smtClean="0"/>
              <a:t>用途地域</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b="1" dirty="0" smtClean="0"/>
              <a:t>用途地域</a:t>
            </a:r>
            <a:r>
              <a:rPr lang="ja-JP" altLang="ja-JP" dirty="0" smtClean="0"/>
              <a:t>とは、都市計画法の地域地区のひとつで、</a:t>
            </a:r>
            <a:r>
              <a:rPr lang="ja-JP" altLang="ja-JP" dirty="0" smtClean="0">
                <a:solidFill>
                  <a:srgbClr val="FF0000"/>
                </a:solidFill>
              </a:rPr>
              <a:t>用途の混在を防ぐ</a:t>
            </a:r>
            <a:r>
              <a:rPr lang="ja-JP" altLang="ja-JP" dirty="0" smtClean="0"/>
              <a:t>ことを目的</a:t>
            </a:r>
            <a:endParaRPr lang="en-US" altLang="ja-JP" dirty="0" smtClean="0"/>
          </a:p>
          <a:p>
            <a:r>
              <a:rPr lang="ja-JP" altLang="ja-JP" dirty="0" smtClean="0"/>
              <a:t>住居、商業、工業など市街地の大枠としての土地利用を定める</a:t>
            </a:r>
            <a:endParaRPr lang="en-US" altLang="ja-JP" dirty="0" smtClean="0"/>
          </a:p>
          <a:p>
            <a:r>
              <a:rPr lang="ja-JP" altLang="ja-JP" dirty="0" smtClean="0"/>
              <a:t>第一種低層住居専用地域など12種類</a:t>
            </a:r>
          </a:p>
          <a:p>
            <a:r>
              <a:rPr lang="ja-JP" altLang="ja-JP" dirty="0" smtClean="0"/>
              <a:t>用途地域による用途の制限（用途制限）に関する規制は、主に建築基準法令の規定</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solidFill>
            <a:srgbClr val="FFFF00"/>
          </a:solidFill>
          <a:ln w="57150">
            <a:solidFill>
              <a:schemeClr val="tx1"/>
            </a:solidFill>
          </a:ln>
        </p:spPr>
        <p:txBody>
          <a:bodyPr/>
          <a:lstStyle/>
          <a:p>
            <a:r>
              <a:rPr lang="ja-JP" altLang="en-US" dirty="0"/>
              <a:t>　</a:t>
            </a:r>
            <a:r>
              <a:rPr lang="ja-JP" altLang="en-US" dirty="0" smtClean="0"/>
              <a:t>計画</a:t>
            </a:r>
            <a:r>
              <a:rPr lang="ja-JP" altLang="en-US" dirty="0"/>
              <a:t>と計画法</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a:solidFill>
              <a:schemeClr val="tx1"/>
            </a:solidFill>
          </a:ln>
        </p:spPr>
        <p:txBody>
          <a:bodyPr/>
          <a:lstStyle/>
          <a:p>
            <a:r>
              <a:rPr lang="ja-JP" altLang="en-US"/>
              <a:t>何故計画法が生まれるか</a:t>
            </a:r>
          </a:p>
        </p:txBody>
      </p:sp>
      <p:sp>
        <p:nvSpPr>
          <p:cNvPr id="23555" name="Rectangle 3"/>
          <p:cNvSpPr>
            <a:spLocks noGrp="1" noChangeArrowheads="1"/>
          </p:cNvSpPr>
          <p:nvPr>
            <p:ph type="body" idx="1"/>
          </p:nvPr>
        </p:nvSpPr>
        <p:spPr>
          <a:xfrm>
            <a:off x="457200" y="1600200"/>
            <a:ext cx="8229600" cy="5068888"/>
          </a:xfrm>
        </p:spPr>
        <p:txBody>
          <a:bodyPr/>
          <a:lstStyle/>
          <a:p>
            <a:pPr>
              <a:lnSpc>
                <a:spcPct val="90000"/>
              </a:lnSpc>
            </a:pPr>
            <a:r>
              <a:rPr lang="ja-JP" altLang="en-US" sz="2800"/>
              <a:t>「政策」の実現のための議会</a:t>
            </a:r>
            <a:r>
              <a:rPr lang="en-US" altLang="ja-JP" sz="2800"/>
              <a:t>(</a:t>
            </a:r>
            <a:r>
              <a:rPr lang="ja-JP" altLang="en-US" sz="2800"/>
              <a:t>市民代表</a:t>
            </a:r>
            <a:r>
              <a:rPr lang="en-US" altLang="ja-JP" sz="2800"/>
              <a:t>)</a:t>
            </a:r>
            <a:r>
              <a:rPr lang="ja-JP" altLang="en-US" sz="2800"/>
              <a:t>の関与</a:t>
            </a:r>
          </a:p>
          <a:p>
            <a:pPr>
              <a:lnSpc>
                <a:spcPct val="90000"/>
              </a:lnSpc>
            </a:pPr>
            <a:r>
              <a:rPr lang="ja-JP" altLang="en-US" sz="2800"/>
              <a:t>行政機関の計画には法定計画と非法定計画がある</a:t>
            </a:r>
          </a:p>
          <a:p>
            <a:pPr>
              <a:lnSpc>
                <a:spcPct val="90000"/>
              </a:lnSpc>
            </a:pPr>
            <a:r>
              <a:rPr lang="ja-JP" altLang="en-US" sz="2800"/>
              <a:t>非法定計画：政党・政権の施政方針</a:t>
            </a:r>
          </a:p>
          <a:p>
            <a:pPr>
              <a:lnSpc>
                <a:spcPct val="90000"/>
              </a:lnSpc>
              <a:buFontTx/>
              <a:buNone/>
            </a:pPr>
            <a:r>
              <a:rPr lang="ja-JP" altLang="en-US" sz="2800"/>
              <a:t>　内閣が作成する場合は閣議決定</a:t>
            </a:r>
            <a:r>
              <a:rPr lang="en-US" altLang="ja-JP" sz="2800"/>
              <a:t>(</a:t>
            </a:r>
            <a:r>
              <a:rPr lang="ja-JP" altLang="en-US" sz="2800"/>
              <a:t>閣議了解</a:t>
            </a:r>
            <a:r>
              <a:rPr lang="en-US" altLang="ja-JP" sz="2800"/>
              <a:t>)</a:t>
            </a:r>
          </a:p>
          <a:p>
            <a:pPr>
              <a:lnSpc>
                <a:spcPct val="90000"/>
              </a:lnSpc>
              <a:buFontTx/>
              <a:buNone/>
            </a:pPr>
            <a:r>
              <a:rPr lang="ja-JP" altLang="en-US" sz="2800"/>
              <a:t>　所得倍増計画、日本列島改造計画、再チャレンジ推進会議</a:t>
            </a:r>
          </a:p>
          <a:p>
            <a:pPr>
              <a:lnSpc>
                <a:spcPct val="90000"/>
              </a:lnSpc>
            </a:pPr>
            <a:r>
              <a:rPr lang="ja-JP" altLang="en-US" sz="2800"/>
              <a:t>法定計画は税制</a:t>
            </a:r>
            <a:r>
              <a:rPr lang="en-US" altLang="ja-JP" sz="2800"/>
              <a:t>(</a:t>
            </a:r>
            <a:r>
              <a:rPr lang="ja-JP" altLang="en-US" sz="2800"/>
              <a:t>租税法定主義</a:t>
            </a:r>
            <a:r>
              <a:rPr lang="en-US" altLang="ja-JP" sz="2800"/>
              <a:t>)</a:t>
            </a:r>
            <a:r>
              <a:rPr lang="ja-JP" altLang="en-US" sz="2800"/>
              <a:t>と予算</a:t>
            </a:r>
            <a:r>
              <a:rPr lang="en-US" altLang="ja-JP" sz="2800"/>
              <a:t>(</a:t>
            </a:r>
            <a:r>
              <a:rPr lang="ja-JP" altLang="en-US" sz="2800"/>
              <a:t>予算単年度主義</a:t>
            </a:r>
            <a:r>
              <a:rPr lang="en-US" altLang="ja-JP" sz="2800"/>
              <a:t>)</a:t>
            </a:r>
            <a:r>
              <a:rPr lang="ja-JP" altLang="en-US" sz="2800"/>
              <a:t>との調整が必要　　立法府を巻き込むため</a:t>
            </a:r>
            <a:r>
              <a:rPr lang="en-US" altLang="ja-JP" sz="2800"/>
              <a:t>(</a:t>
            </a:r>
            <a:r>
              <a:rPr lang="ja-JP" altLang="en-US" sz="2800"/>
              <a:t>ハードルを高くする必要</a:t>
            </a:r>
            <a:r>
              <a:rPr lang="en-US" altLang="ja-JP" sz="2800"/>
              <a:t>)</a:t>
            </a:r>
            <a:r>
              <a:rPr lang="ja-JP" altLang="en-US" sz="2800"/>
              <a:t>法律事項が必要</a:t>
            </a:r>
          </a:p>
          <a:p>
            <a:pPr>
              <a:lnSpc>
                <a:spcPct val="90000"/>
              </a:lnSpc>
            </a:pPr>
            <a:r>
              <a:rPr lang="ja-JP" altLang="en-US" sz="2800"/>
              <a:t>政策競争</a:t>
            </a:r>
            <a:r>
              <a:rPr lang="en-US" altLang="ja-JP" sz="2800"/>
              <a:t>(</a:t>
            </a:r>
            <a:r>
              <a:rPr lang="ja-JP" altLang="en-US" sz="2800"/>
              <a:t>政党、各省庁</a:t>
            </a:r>
            <a:r>
              <a:rPr lang="en-US" altLang="ja-JP" sz="2800"/>
              <a:t>)</a:t>
            </a:r>
            <a:r>
              <a:rPr lang="ja-JP" altLang="en-US" sz="2800"/>
              <a:t>により数が増加→サンセット方式</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ln>
            <a:solidFill>
              <a:schemeClr val="tx1"/>
            </a:solidFill>
          </a:ln>
        </p:spPr>
        <p:txBody>
          <a:bodyPr/>
          <a:lstStyle/>
          <a:p>
            <a:r>
              <a:rPr lang="ja-JP" altLang="en-US"/>
              <a:t>閣議決定、閣議了解</a:t>
            </a:r>
          </a:p>
        </p:txBody>
      </p:sp>
      <p:sp>
        <p:nvSpPr>
          <p:cNvPr id="71683" name="Rectangle 3"/>
          <p:cNvSpPr>
            <a:spLocks noGrp="1" noChangeArrowheads="1"/>
          </p:cNvSpPr>
          <p:nvPr>
            <p:ph type="body" idx="1"/>
          </p:nvPr>
        </p:nvSpPr>
        <p:spPr/>
        <p:txBody>
          <a:bodyPr>
            <a:normAutofit lnSpcReduction="10000"/>
          </a:bodyPr>
          <a:lstStyle/>
          <a:p>
            <a:pPr>
              <a:lnSpc>
                <a:spcPct val="90000"/>
              </a:lnSpc>
            </a:pPr>
            <a:r>
              <a:rPr lang="ja-JP" altLang="en-US" dirty="0"/>
              <a:t>閣議の意思決定には</a:t>
            </a:r>
            <a:r>
              <a:rPr lang="ja-JP" altLang="en-US" b="1" dirty="0"/>
              <a:t>閣議決定</a:t>
            </a:r>
            <a:r>
              <a:rPr lang="ja-JP" altLang="en-US" dirty="0"/>
              <a:t>、</a:t>
            </a:r>
            <a:r>
              <a:rPr lang="ja-JP" altLang="en-US" b="1" dirty="0"/>
              <a:t>閣議</a:t>
            </a:r>
            <a:r>
              <a:rPr lang="ja-JP" altLang="en-US" b="1" dirty="0" smtClean="0"/>
              <a:t>了解</a:t>
            </a:r>
            <a:endParaRPr lang="en-US" altLang="ja-JP" b="1" dirty="0" smtClean="0"/>
          </a:p>
          <a:p>
            <a:pPr>
              <a:lnSpc>
                <a:spcPct val="90000"/>
              </a:lnSpc>
            </a:pPr>
            <a:r>
              <a:rPr lang="ja-JP" altLang="en-US" dirty="0" smtClean="0"/>
              <a:t>内閣</a:t>
            </a:r>
            <a:r>
              <a:rPr lang="ja-JP" altLang="en-US" dirty="0"/>
              <a:t>としての意思決定を閣議決定、本来は主務大臣の管轄事項だが、その重要性から閣議に付された案件に対する同意としての意思決定を閣議了解と区別するが、その効力に差があるわけではない。意思決定は閣僚の全員一致を原則とする。これは内閣が「行政権の行使について、全国民を代表する議員からなる国会に対し連帯して責任を負う」（内閣法第</a:t>
            </a:r>
            <a:r>
              <a:rPr lang="en-US" altLang="ja-JP" dirty="0"/>
              <a:t>1</a:t>
            </a:r>
            <a:r>
              <a:rPr lang="ja-JP" altLang="en-US" dirty="0"/>
              <a:t>条第</a:t>
            </a:r>
            <a:r>
              <a:rPr lang="en-US" altLang="ja-JP" dirty="0"/>
              <a:t>2</a:t>
            </a:r>
            <a:r>
              <a:rPr lang="ja-JP" altLang="en-US" dirty="0"/>
              <a:t>項）ことに基づく。</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ln>
            <a:solidFill>
              <a:schemeClr val="tx1"/>
            </a:solidFill>
          </a:ln>
        </p:spPr>
        <p:txBody>
          <a:bodyPr/>
          <a:lstStyle/>
          <a:p>
            <a:r>
              <a:rPr lang="ja-JP" altLang="en-US" sz="4000"/>
              <a:t>閣議案件には次のような区分がある。</a:t>
            </a:r>
          </a:p>
        </p:txBody>
      </p:sp>
      <p:sp>
        <p:nvSpPr>
          <p:cNvPr id="72707" name="Rectangle 3"/>
          <p:cNvSpPr>
            <a:spLocks noGrp="1" noChangeArrowheads="1"/>
          </p:cNvSpPr>
          <p:nvPr>
            <p:ph type="body" idx="1"/>
          </p:nvPr>
        </p:nvSpPr>
        <p:spPr/>
        <p:txBody>
          <a:bodyPr/>
          <a:lstStyle/>
          <a:p>
            <a:pPr>
              <a:lnSpc>
                <a:spcPct val="80000"/>
              </a:lnSpc>
            </a:pPr>
            <a:r>
              <a:rPr lang="ja-JP" altLang="en-US" sz="2800"/>
              <a:t>一般案件 （国政に関する基本的事項で、内閣としての意思決定が必要であるもの） </a:t>
            </a:r>
          </a:p>
          <a:p>
            <a:pPr>
              <a:lnSpc>
                <a:spcPct val="80000"/>
              </a:lnSpc>
            </a:pPr>
            <a:r>
              <a:rPr lang="ja-JP" altLang="en-US" sz="2800"/>
              <a:t>国会提出案件 （法律に基づき内閣が国会に提出・報告するもの）質問主意書に対する答弁書なども含む。 </a:t>
            </a:r>
          </a:p>
          <a:p>
            <a:pPr>
              <a:lnSpc>
                <a:spcPct val="80000"/>
              </a:lnSpc>
            </a:pPr>
            <a:r>
              <a:rPr lang="ja-JP" altLang="en-US" sz="2800"/>
              <a:t>法律・条約の公布 </a:t>
            </a:r>
          </a:p>
          <a:p>
            <a:pPr>
              <a:lnSpc>
                <a:spcPct val="80000"/>
              </a:lnSpc>
            </a:pPr>
            <a:r>
              <a:rPr lang="ja-JP" altLang="en-US" sz="2800"/>
              <a:t>法律案 </a:t>
            </a:r>
          </a:p>
          <a:p>
            <a:pPr>
              <a:lnSpc>
                <a:spcPct val="80000"/>
              </a:lnSpc>
            </a:pPr>
            <a:r>
              <a:rPr lang="ja-JP" altLang="en-US" sz="2800"/>
              <a:t>政令 </a:t>
            </a:r>
          </a:p>
          <a:p>
            <a:pPr>
              <a:lnSpc>
                <a:spcPct val="80000"/>
              </a:lnSpc>
            </a:pPr>
            <a:r>
              <a:rPr lang="ja-JP" altLang="en-US" sz="2800"/>
              <a:t>報告 </a:t>
            </a:r>
            <a:r>
              <a:rPr lang="en-US" altLang="ja-JP" sz="2800"/>
              <a:t>(</a:t>
            </a:r>
            <a:r>
              <a:rPr lang="ja-JP" altLang="en-US" sz="2800"/>
              <a:t>国政に関する調査、審議会答申などを閣議に報告する</a:t>
            </a:r>
            <a:r>
              <a:rPr lang="en-US" altLang="ja-JP" sz="2800"/>
              <a:t>) </a:t>
            </a:r>
          </a:p>
          <a:p>
            <a:pPr>
              <a:lnSpc>
                <a:spcPct val="80000"/>
              </a:lnSpc>
            </a:pPr>
            <a:r>
              <a:rPr lang="ja-JP" altLang="en-US" sz="2800"/>
              <a:t>配布 </a:t>
            </a:r>
            <a:r>
              <a:rPr lang="en-US" altLang="ja-JP" sz="2800"/>
              <a:t>(</a:t>
            </a:r>
            <a:r>
              <a:rPr lang="ja-JP" altLang="en-US" sz="2800"/>
              <a:t>閣議の席上に資料を配付する</a:t>
            </a:r>
            <a:r>
              <a:rPr lang="en-US" altLang="ja-JP" sz="2800"/>
              <a:t>) </a:t>
            </a:r>
          </a:p>
          <a:p>
            <a:pPr>
              <a:lnSpc>
                <a:spcPct val="80000"/>
              </a:lnSpc>
            </a:pPr>
            <a:endParaRPr lang="en-US" altLang="ja-JP" sz="2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4624"/>
            <a:ext cx="8229600" cy="850106"/>
          </a:xfrm>
          <a:ln>
            <a:solidFill>
              <a:schemeClr val="tx1"/>
            </a:solidFill>
          </a:ln>
        </p:spPr>
        <p:txBody>
          <a:bodyPr/>
          <a:lstStyle/>
          <a:p>
            <a:r>
              <a:rPr lang="ja-JP" altLang="en-US" dirty="0"/>
              <a:t>法定計画の氾濫</a:t>
            </a:r>
          </a:p>
        </p:txBody>
      </p:sp>
      <p:sp>
        <p:nvSpPr>
          <p:cNvPr id="24579" name="Rectangle 3"/>
          <p:cNvSpPr>
            <a:spLocks noGrp="1" noChangeArrowheads="1"/>
          </p:cNvSpPr>
          <p:nvPr>
            <p:ph type="body" idx="1"/>
          </p:nvPr>
        </p:nvSpPr>
        <p:spPr>
          <a:xfrm>
            <a:off x="457200" y="980728"/>
            <a:ext cx="8229600" cy="5877272"/>
          </a:xfrm>
        </p:spPr>
        <p:txBody>
          <a:bodyPr>
            <a:noAutofit/>
          </a:bodyPr>
          <a:lstStyle/>
          <a:p>
            <a:pPr>
              <a:lnSpc>
                <a:spcPct val="80000"/>
              </a:lnSpc>
            </a:pPr>
            <a:r>
              <a:rPr lang="ja-JP" altLang="en-US" dirty="0"/>
              <a:t>各省庁の政策競争→自治体を巻き込む</a:t>
            </a:r>
          </a:p>
          <a:p>
            <a:pPr>
              <a:lnSpc>
                <a:spcPct val="80000"/>
              </a:lnSpc>
            </a:pPr>
            <a:r>
              <a:rPr lang="ja-JP" altLang="en-US" dirty="0"/>
              <a:t>通商産業省</a:t>
            </a:r>
            <a:r>
              <a:rPr lang="en-US" altLang="ja-JP" dirty="0"/>
              <a:t>(</a:t>
            </a:r>
            <a:r>
              <a:rPr lang="ja-JP" altLang="en-US" dirty="0"/>
              <a:t>経済産業省</a:t>
            </a:r>
            <a:r>
              <a:rPr lang="en-US" altLang="ja-JP" dirty="0"/>
              <a:t>)〔</a:t>
            </a:r>
            <a:r>
              <a:rPr lang="ja-JP" altLang="en-US" dirty="0"/>
              <a:t>税制上の特典</a:t>
            </a:r>
            <a:r>
              <a:rPr lang="en-US" altLang="ja-JP" dirty="0"/>
              <a:t>〕</a:t>
            </a:r>
          </a:p>
          <a:p>
            <a:pPr>
              <a:lnSpc>
                <a:spcPct val="80000"/>
              </a:lnSpc>
              <a:buFontTx/>
              <a:buNone/>
            </a:pPr>
            <a:r>
              <a:rPr lang="ja-JP" altLang="en-US" dirty="0"/>
              <a:t>　</a:t>
            </a:r>
            <a:r>
              <a:rPr lang="ja-JP" altLang="en-US" dirty="0" smtClean="0"/>
              <a:t>→</a:t>
            </a:r>
            <a:r>
              <a:rPr lang="ja-JP" altLang="en-US" dirty="0"/>
              <a:t>建設省</a:t>
            </a:r>
            <a:r>
              <a:rPr lang="en-US" altLang="ja-JP" dirty="0"/>
              <a:t>(</a:t>
            </a:r>
            <a:r>
              <a:rPr lang="ja-JP" altLang="en-US" dirty="0"/>
              <a:t>国土交通省</a:t>
            </a:r>
            <a:r>
              <a:rPr lang="en-US" altLang="ja-JP" dirty="0"/>
              <a:t>)〔</a:t>
            </a:r>
            <a:r>
              <a:rPr lang="ja-JP" altLang="en-US" dirty="0"/>
              <a:t>都市計画法の特例</a:t>
            </a:r>
            <a:r>
              <a:rPr lang="en-US" altLang="ja-JP" dirty="0"/>
              <a:t>〕</a:t>
            </a:r>
          </a:p>
          <a:p>
            <a:pPr>
              <a:lnSpc>
                <a:spcPct val="80000"/>
              </a:lnSpc>
              <a:buFontTx/>
              <a:buNone/>
            </a:pPr>
            <a:r>
              <a:rPr lang="ja-JP" altLang="en-US" dirty="0"/>
              <a:t>　</a:t>
            </a:r>
            <a:r>
              <a:rPr lang="ja-JP" altLang="en-US" dirty="0" smtClean="0"/>
              <a:t>→</a:t>
            </a:r>
            <a:r>
              <a:rPr lang="ja-JP" altLang="en-US" dirty="0"/>
              <a:t>自治省</a:t>
            </a:r>
            <a:r>
              <a:rPr lang="en-US" altLang="ja-JP" dirty="0"/>
              <a:t>(</a:t>
            </a:r>
            <a:r>
              <a:rPr lang="ja-JP" altLang="en-US" dirty="0"/>
              <a:t>総務省</a:t>
            </a:r>
            <a:r>
              <a:rPr lang="en-US" altLang="ja-JP" dirty="0"/>
              <a:t>)〔</a:t>
            </a:r>
            <a:r>
              <a:rPr lang="ja-JP" altLang="en-US" dirty="0"/>
              <a:t>地方債の特例</a:t>
            </a:r>
            <a:r>
              <a:rPr lang="en-US" altLang="ja-JP" dirty="0"/>
              <a:t>〕</a:t>
            </a:r>
          </a:p>
          <a:p>
            <a:pPr>
              <a:lnSpc>
                <a:spcPct val="80000"/>
              </a:lnSpc>
            </a:pPr>
            <a:r>
              <a:rPr lang="ja-JP" altLang="en-US" dirty="0"/>
              <a:t>地方公共団体のニーズ・・・国の計画によるお墨付きが地方議会等の理解を得られやすい</a:t>
            </a:r>
          </a:p>
          <a:p>
            <a:pPr>
              <a:lnSpc>
                <a:spcPct val="80000"/>
              </a:lnSpc>
            </a:pPr>
            <a:r>
              <a:rPr lang="ja-JP" altLang="en-US" dirty="0"/>
              <a:t>市町村段階で見れば計画過多→住民のみならず専門家にもわかりにくくなり非民主的</a:t>
            </a:r>
          </a:p>
          <a:p>
            <a:pPr>
              <a:lnSpc>
                <a:spcPct val="80000"/>
              </a:lnSpc>
            </a:pPr>
            <a:r>
              <a:rPr lang="ja-JP" altLang="en-US" dirty="0"/>
              <a:t>中心市街地空洞化の原因は農業と同じように政策がありすぎたから（中沢孝夫「変わる商店街」岩波新書）</a:t>
            </a:r>
          </a:p>
          <a:p>
            <a:pPr>
              <a:lnSpc>
                <a:spcPct val="80000"/>
              </a:lnSpc>
            </a:pPr>
            <a:r>
              <a:rPr lang="ja-JP" altLang="en-US" dirty="0"/>
              <a:t>計画行政の費用対効果分析が必要</a:t>
            </a:r>
          </a:p>
          <a:p>
            <a:pPr>
              <a:lnSpc>
                <a:spcPct val="80000"/>
              </a:lnSpc>
              <a:buFontTx/>
              <a:buNone/>
            </a:pPr>
            <a:r>
              <a:rPr lang="ja-JP" altLang="en-US" dirty="0"/>
              <a:t>　　　　　　　　　　　</a:t>
            </a:r>
            <a:r>
              <a:rPr lang="ja-JP" altLang="en-US" dirty="0" smtClean="0"/>
              <a:t>→</a:t>
            </a:r>
            <a:r>
              <a:rPr lang="ja-JP" altLang="en-US" dirty="0"/>
              <a:t>サンセット方式</a:t>
            </a:r>
            <a:r>
              <a:rPr lang="en-US" altLang="ja-JP" dirty="0"/>
              <a:t>(</a:t>
            </a:r>
            <a:r>
              <a:rPr lang="ja-JP" altLang="en-US" dirty="0"/>
              <a:t>時限立法</a:t>
            </a:r>
            <a:r>
              <a:rPr lang="en-US" altLang="ja-JP" dirty="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r>
              <a:rPr kumimoji="1" lang="ja-JP" altLang="en-US" dirty="0" smtClean="0"/>
              <a:t>国土計画</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タイトル 1"/>
          <p:cNvSpPr>
            <a:spLocks noGrp="1"/>
          </p:cNvSpPr>
          <p:nvPr>
            <p:ph type="title"/>
          </p:nvPr>
        </p:nvSpPr>
        <p:spPr>
          <a:xfrm>
            <a:off x="457200" y="44450"/>
            <a:ext cx="8229600" cy="1143000"/>
          </a:xfrm>
          <a:ln w="57150">
            <a:solidFill>
              <a:schemeClr val="tx1">
                <a:lumMod val="95000"/>
                <a:lumOff val="5000"/>
              </a:schemeClr>
            </a:solidFill>
          </a:ln>
        </p:spPr>
        <p:txBody>
          <a:bodyPr/>
          <a:lstStyle/>
          <a:p>
            <a:pPr>
              <a:defRPr/>
            </a:pPr>
            <a:r>
              <a:rPr lang="ja-JP" altLang="en-US" dirty="0" smtClean="0"/>
              <a:t>国土政策のメッセージ</a:t>
            </a:r>
          </a:p>
        </p:txBody>
      </p:sp>
      <p:sp>
        <p:nvSpPr>
          <p:cNvPr id="199683" name="コンテンツ プレースホルダ 2"/>
          <p:cNvSpPr>
            <a:spLocks noGrp="1"/>
          </p:cNvSpPr>
          <p:nvPr>
            <p:ph idx="1"/>
          </p:nvPr>
        </p:nvSpPr>
        <p:spPr>
          <a:xfrm>
            <a:off x="457200" y="1268413"/>
            <a:ext cx="8229600" cy="5473700"/>
          </a:xfrm>
        </p:spPr>
        <p:txBody>
          <a:bodyPr/>
          <a:lstStyle/>
          <a:p>
            <a:r>
              <a:rPr lang="ja-JP" altLang="en-US" smtClean="0"/>
              <a:t>経済政策（</a:t>
            </a:r>
            <a:r>
              <a:rPr lang="en-US" altLang="ja-JP" smtClean="0"/>
              <a:t>GDP</a:t>
            </a:r>
            <a:r>
              <a:rPr lang="ja-JP" altLang="en-US" smtClean="0"/>
              <a:t>）治安政策（犯罪数）土地政策（面積）と比較するメッセージの具体性なし</a:t>
            </a:r>
            <a:endParaRPr lang="en-US" altLang="ja-JP" smtClean="0"/>
          </a:p>
          <a:p>
            <a:r>
              <a:rPr lang="ja-JP" altLang="en-US" smtClean="0"/>
              <a:t>日本政策と置き換えると、国防の色彩</a:t>
            </a:r>
            <a:endParaRPr lang="en-US" altLang="ja-JP" smtClean="0"/>
          </a:p>
          <a:p>
            <a:r>
              <a:rPr lang="ja-JP" altLang="en-US" smtClean="0"/>
              <a:t>国防色を回避するためには、内向きのイメージが必要　　</a:t>
            </a:r>
            <a:endParaRPr lang="en-US" altLang="ja-JP" smtClean="0"/>
          </a:p>
          <a:p>
            <a:r>
              <a:rPr lang="ja-JP" altLang="en-US" smtClean="0"/>
              <a:t>国土総合開発計画の作成過程で、一日交通圏の概念発生（縮地術）</a:t>
            </a:r>
            <a:endParaRPr lang="en-US" altLang="ja-JP" smtClean="0"/>
          </a:p>
          <a:p>
            <a:r>
              <a:rPr lang="ja-JP" altLang="en-US" smtClean="0"/>
              <a:t>立法者の意図を超え最高上位の計画神話</a:t>
            </a:r>
            <a:endParaRPr lang="en-US" altLang="ja-JP" smtClean="0"/>
          </a:p>
          <a:p>
            <a:r>
              <a:rPr lang="ja-JP" altLang="en-US" smtClean="0">
                <a:solidFill>
                  <a:srgbClr val="FF0000"/>
                </a:solidFill>
              </a:rPr>
              <a:t>地域の個性の発揮「観光」の強調は国土計画の終焉を意味する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「全国計画」制度の誕生</a:t>
            </a:r>
          </a:p>
        </p:txBody>
      </p:sp>
      <p:sp>
        <p:nvSpPr>
          <p:cNvPr id="200707" name="コンテンツ プレースホルダ 2"/>
          <p:cNvSpPr>
            <a:spLocks noGrp="1"/>
          </p:cNvSpPr>
          <p:nvPr>
            <p:ph idx="1"/>
          </p:nvPr>
        </p:nvSpPr>
        <p:spPr/>
        <p:txBody>
          <a:bodyPr/>
          <a:lstStyle/>
          <a:p>
            <a:r>
              <a:rPr lang="ja-JP" altLang="en-US" smtClean="0"/>
              <a:t>米国流のＴＶＡに倣った開発計画として提案され、地域計画として原案が作成された</a:t>
            </a:r>
            <a:endParaRPr lang="en-US" altLang="ja-JP" smtClean="0"/>
          </a:p>
          <a:p>
            <a:r>
              <a:rPr lang="ja-JP" altLang="en-US" smtClean="0"/>
              <a:t>体裁を整えるため、法制局段階で全国計画が付加された。従って北海度開発法と未調整</a:t>
            </a:r>
            <a:endParaRPr lang="en-US" altLang="ja-JP" smtClean="0"/>
          </a:p>
          <a:p>
            <a:r>
              <a:rPr lang="ja-JP" altLang="en-US" smtClean="0"/>
              <a:t>法制度はできたものの、１９６２年まで作成されることはなかった。</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タイトル 1"/>
          <p:cNvSpPr>
            <a:spLocks noGrp="1"/>
          </p:cNvSpPr>
          <p:nvPr>
            <p:ph type="title"/>
          </p:nvPr>
        </p:nvSpPr>
        <p:spPr>
          <a:ln w="57150">
            <a:solidFill>
              <a:schemeClr val="tx1">
                <a:lumMod val="95000"/>
                <a:lumOff val="5000"/>
              </a:schemeClr>
            </a:solidFill>
          </a:ln>
        </p:spPr>
        <p:txBody>
          <a:bodyPr/>
          <a:lstStyle/>
          <a:p>
            <a:pPr>
              <a:defRPr/>
            </a:pPr>
            <a:r>
              <a:rPr lang="ja-JP" altLang="en-US" smtClean="0"/>
              <a:t>国土計画の規範性</a:t>
            </a:r>
          </a:p>
        </p:txBody>
      </p:sp>
      <p:sp>
        <p:nvSpPr>
          <p:cNvPr id="201731" name="コンテンツ プレースホルダ 2"/>
          <p:cNvSpPr>
            <a:spLocks noGrp="1"/>
          </p:cNvSpPr>
          <p:nvPr>
            <p:ph idx="1"/>
          </p:nvPr>
        </p:nvSpPr>
        <p:spPr>
          <a:xfrm>
            <a:off x="457200" y="1600200"/>
            <a:ext cx="8229600" cy="4924425"/>
          </a:xfrm>
        </p:spPr>
        <p:txBody>
          <a:bodyPr/>
          <a:lstStyle/>
          <a:p>
            <a:r>
              <a:rPr lang="ja-JP" altLang="en-US" smtClean="0"/>
              <a:t>国土総合開発法にのみ存在する規定は人口配分にかかわる「都市と農村の規模及び配置」</a:t>
            </a:r>
            <a:endParaRPr lang="en-US" altLang="ja-JP" smtClean="0"/>
          </a:p>
          <a:p>
            <a:r>
              <a:rPr lang="ja-JP" altLang="en-US" smtClean="0"/>
              <a:t>都市と農村の関係は、人口を支える食糧供給基地の農村が先にある</a:t>
            </a:r>
            <a:endParaRPr lang="en-US" altLang="ja-JP" smtClean="0"/>
          </a:p>
          <a:p>
            <a:r>
              <a:rPr lang="ja-JP" altLang="en-US" smtClean="0"/>
              <a:t>第一次大戦を契機に、都市への人口集中が激化したことにより「住宅問題」発生</a:t>
            </a:r>
            <a:endParaRPr lang="en-US" altLang="ja-JP" smtClean="0"/>
          </a:p>
          <a:p>
            <a:r>
              <a:rPr lang="ja-JP" altLang="en-US" smtClean="0"/>
              <a:t>今日「農村」概念は崩壊、都市と農村の交流の意義も不明確</a:t>
            </a:r>
            <a:endParaRPr lang="en-US" altLang="ja-JP" smtClean="0"/>
          </a:p>
          <a:p>
            <a:endParaRPr lang="ja-JP"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闇市の先行研究</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大河内一男　１９４７年　唯物史観に基づき、封建的性格を強調しがち</a:t>
            </a:r>
            <a:endParaRPr kumimoji="1" lang="en-US" altLang="ja-JP" dirty="0" smtClean="0"/>
          </a:p>
          <a:p>
            <a:r>
              <a:rPr lang="ja-JP" altLang="en-US" dirty="0" smtClean="0"/>
              <a:t>松平誠　１９８０年代　「ヤミ市」を庶民生活のエネルギー源泉　　</a:t>
            </a:r>
            <a:r>
              <a:rPr lang="ja-JP" altLang="en-US" dirty="0" smtClean="0">
                <a:solidFill>
                  <a:srgbClr val="FF0000"/>
                </a:solidFill>
              </a:rPr>
              <a:t>非日常空間</a:t>
            </a:r>
            <a:r>
              <a:rPr lang="ja-JP" altLang="en-US" dirty="0" smtClean="0"/>
              <a:t>としてとらえがち</a:t>
            </a:r>
            <a:endParaRPr lang="en-US" altLang="ja-JP" dirty="0" smtClean="0"/>
          </a:p>
          <a:p>
            <a:r>
              <a:rPr kumimoji="1" lang="ja-JP" altLang="en-US" dirty="0" smtClean="0"/>
              <a:t>江戸東京博物館にヤミ市資料が保存</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タイトル 1"/>
          <p:cNvSpPr>
            <a:spLocks noGrp="1"/>
          </p:cNvSpPr>
          <p:nvPr>
            <p:ph type="title"/>
          </p:nvPr>
        </p:nvSpPr>
        <p:spPr>
          <a:ln w="57150">
            <a:solidFill>
              <a:schemeClr val="tx1">
                <a:lumMod val="95000"/>
                <a:lumOff val="5000"/>
              </a:schemeClr>
            </a:solidFill>
          </a:ln>
        </p:spPr>
        <p:txBody>
          <a:bodyPr/>
          <a:lstStyle/>
          <a:p>
            <a:pPr>
              <a:defRPr/>
            </a:pPr>
            <a:r>
              <a:rPr lang="ja-JP" altLang="en-US" smtClean="0"/>
              <a:t>計画の規範性</a:t>
            </a:r>
          </a:p>
        </p:txBody>
      </p:sp>
      <p:sp>
        <p:nvSpPr>
          <p:cNvPr id="202755" name="コンテンツ プレースホルダ 2"/>
          <p:cNvSpPr>
            <a:spLocks noGrp="1"/>
          </p:cNvSpPr>
          <p:nvPr>
            <p:ph idx="1"/>
          </p:nvPr>
        </p:nvSpPr>
        <p:spPr/>
        <p:txBody>
          <a:bodyPr/>
          <a:lstStyle/>
          <a:p>
            <a:r>
              <a:rPr lang="ja-JP" altLang="en-US" smtClean="0"/>
              <a:t>都市と農村の配置　人口配分というヒトの移動は強制力なくして不可能</a:t>
            </a:r>
            <a:endParaRPr lang="en-US" altLang="ja-JP" smtClean="0"/>
          </a:p>
          <a:p>
            <a:r>
              <a:rPr lang="ja-JP" altLang="en-US" smtClean="0"/>
              <a:t>物動計画は国家総動員法で経験済みであったが、人の移動については「防空体制の確立という千載一遇のチャンス」でもできなかった</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4213" y="260350"/>
            <a:ext cx="7559675" cy="1081088"/>
          </a:xfrm>
          <a:ln>
            <a:solidFill>
              <a:schemeClr val="tx1"/>
            </a:solidFill>
          </a:ln>
        </p:spPr>
        <p:txBody>
          <a:bodyPr/>
          <a:lstStyle/>
          <a:p>
            <a:r>
              <a:rPr lang="ja-JP" altLang="en-US" sz="3600"/>
              <a:t>国土総合開発法</a:t>
            </a:r>
            <a:r>
              <a:rPr lang="en-US" altLang="ja-JP" sz="3600"/>
              <a:t>(</a:t>
            </a:r>
            <a:r>
              <a:rPr lang="ja-JP" altLang="en-US" sz="3600"/>
              <a:t>昭和</a:t>
            </a:r>
            <a:r>
              <a:rPr lang="en-US" altLang="ja-JP" sz="3600"/>
              <a:t>25</a:t>
            </a:r>
            <a:r>
              <a:rPr lang="ja-JP" altLang="en-US" sz="3600"/>
              <a:t>年</a:t>
            </a:r>
            <a:r>
              <a:rPr lang="en-US" altLang="ja-JP" sz="3600"/>
              <a:t>)</a:t>
            </a:r>
          </a:p>
        </p:txBody>
      </p:sp>
      <p:sp>
        <p:nvSpPr>
          <p:cNvPr id="33795" name="Rectangle 3"/>
          <p:cNvSpPr>
            <a:spLocks noGrp="1" noChangeArrowheads="1"/>
          </p:cNvSpPr>
          <p:nvPr>
            <p:ph type="body" idx="1"/>
          </p:nvPr>
        </p:nvSpPr>
        <p:spPr>
          <a:xfrm>
            <a:off x="395288" y="1600200"/>
            <a:ext cx="8424862" cy="4997450"/>
          </a:xfrm>
        </p:spPr>
        <p:txBody>
          <a:bodyPr/>
          <a:lstStyle/>
          <a:p>
            <a:r>
              <a:rPr lang="ja-JP" altLang="en-US" sz="2800"/>
              <a:t>戦前には国土計画法は存在しなかった</a:t>
            </a:r>
          </a:p>
          <a:p>
            <a:r>
              <a:rPr lang="ja-JP" altLang="en-US" sz="2800"/>
              <a:t>内務省系地域計画構想と安本系開発計画構想を統合し、「国土総合開発法」が制定される</a:t>
            </a:r>
          </a:p>
          <a:p>
            <a:r>
              <a:rPr lang="ja-JP" altLang="en-US" sz="2800"/>
              <a:t>昭和２５年北海道開発法が先に制定されている</a:t>
            </a:r>
          </a:p>
          <a:p>
            <a:pPr>
              <a:buFontTx/>
              <a:buNone/>
            </a:pPr>
            <a:r>
              <a:rPr lang="ja-JP" altLang="en-US" sz="2800"/>
              <a:t>　　　　　　→現在の国土形成計画法スキームでも温存</a:t>
            </a:r>
          </a:p>
          <a:p>
            <a:r>
              <a:rPr lang="ja-JP" altLang="en-US" sz="2800"/>
              <a:t>「全国計画」は法制局審議で追加（現在の議論と逆）　</a:t>
            </a:r>
          </a:p>
          <a:p>
            <a:r>
              <a:rPr lang="ja-JP" altLang="en-US" sz="2800"/>
              <a:t>吉田首相は計画嫌い</a:t>
            </a:r>
            <a:r>
              <a:rPr lang="en-US" altLang="ja-JP" sz="2800"/>
              <a:t>(</a:t>
            </a:r>
            <a:r>
              <a:rPr lang="ja-JP" altLang="en-US" sz="2800"/>
              <a:t>？</a:t>
            </a:r>
            <a:r>
              <a:rPr lang="en-US" altLang="ja-JP" sz="2800"/>
              <a:t>)</a:t>
            </a:r>
            <a:r>
              <a:rPr lang="ja-JP" altLang="en-US" sz="2800"/>
              <a:t>で全国計画は昭和</a:t>
            </a:r>
            <a:r>
              <a:rPr lang="en-US" altLang="ja-JP" sz="2800"/>
              <a:t>37</a:t>
            </a:r>
            <a:r>
              <a:rPr lang="ja-JP" altLang="en-US" sz="2800"/>
              <a:t>年まで作成されず</a:t>
            </a:r>
          </a:p>
          <a:p>
            <a:r>
              <a:rPr lang="ja-JP" altLang="en-US" sz="2800"/>
              <a:t>昭和２９年９月「総合開発の構想」作成（閣議未決定）　昭和３０年経済自立５カ年計画に影響</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ln>
            <a:solidFill>
              <a:schemeClr val="tx1"/>
            </a:solidFill>
          </a:ln>
        </p:spPr>
        <p:txBody>
          <a:bodyPr/>
          <a:lstStyle/>
          <a:p>
            <a:r>
              <a:rPr lang="ja-JP" altLang="en-US"/>
              <a:t>「特定地域総合開発計画」</a:t>
            </a:r>
          </a:p>
        </p:txBody>
      </p:sp>
      <p:sp>
        <p:nvSpPr>
          <p:cNvPr id="61443" name="Rectangle 3"/>
          <p:cNvSpPr>
            <a:spLocks noGrp="1" noChangeArrowheads="1"/>
          </p:cNvSpPr>
          <p:nvPr>
            <p:ph type="body" idx="1"/>
          </p:nvPr>
        </p:nvSpPr>
        <p:spPr/>
        <p:txBody>
          <a:bodyPr/>
          <a:lstStyle/>
          <a:p>
            <a:pPr>
              <a:lnSpc>
                <a:spcPct val="80000"/>
              </a:lnSpc>
            </a:pPr>
            <a:r>
              <a:rPr lang="ja-JP" altLang="en-US" sz="2800"/>
              <a:t>「特定地域総合開発計画」は２７年法律改正で追加</a:t>
            </a:r>
          </a:p>
          <a:p>
            <a:pPr>
              <a:lnSpc>
                <a:spcPct val="80000"/>
              </a:lnSpc>
            </a:pPr>
            <a:r>
              <a:rPr lang="ja-JP" altLang="en-US" sz="2800"/>
              <a:t>補助金のつく可能性のある特定地域総合開発計画に関心が集中</a:t>
            </a:r>
          </a:p>
          <a:p>
            <a:pPr>
              <a:lnSpc>
                <a:spcPct val="80000"/>
              </a:lnSpc>
            </a:pPr>
            <a:r>
              <a:rPr lang="ja-JP" altLang="en-US" sz="2800"/>
              <a:t>５１地域から２２地域選定（国土の三分の一：その後の地域開発立法への総花的指定との批判につながる）</a:t>
            </a:r>
          </a:p>
          <a:p>
            <a:pPr>
              <a:lnSpc>
                <a:spcPct val="80000"/>
              </a:lnSpc>
            </a:pPr>
            <a:r>
              <a:rPr lang="ja-JP" altLang="en-US" sz="2800"/>
              <a:t>自然資源開発（食料、電力、石炭）が待ったなしの状況で体系的順序ではなく特定地域開発のみ先行した。</a:t>
            </a:r>
          </a:p>
          <a:p>
            <a:pPr>
              <a:lnSpc>
                <a:spcPct val="80000"/>
              </a:lnSpc>
            </a:pPr>
            <a:r>
              <a:rPr lang="ja-JP" altLang="en-US" sz="2800"/>
              <a:t>３８年：地域指定の延長は行わないが解除もしないという整理</a:t>
            </a:r>
          </a:p>
          <a:p>
            <a:pPr>
              <a:lnSpc>
                <a:spcPct val="80000"/>
              </a:lnSpc>
            </a:pPr>
            <a:endParaRPr lang="en-US" altLang="ja-JP" sz="2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ln>
            <a:solidFill>
              <a:schemeClr val="tx1"/>
            </a:solidFill>
          </a:ln>
        </p:spPr>
        <p:txBody>
          <a:bodyPr>
            <a:normAutofit fontScale="90000"/>
          </a:bodyPr>
          <a:lstStyle/>
          <a:p>
            <a:r>
              <a:rPr lang="ja-JP" altLang="en-US" dirty="0"/>
              <a:t>国民所得倍増</a:t>
            </a:r>
            <a:r>
              <a:rPr lang="ja-JP" altLang="en-US" dirty="0" smtClean="0"/>
              <a:t>計画</a:t>
            </a:r>
            <a:r>
              <a:rPr lang="en-US" altLang="ja-JP" dirty="0" smtClean="0"/>
              <a:t/>
            </a:r>
            <a:br>
              <a:rPr lang="en-US" altLang="ja-JP" dirty="0" smtClean="0"/>
            </a:br>
            <a:r>
              <a:rPr lang="ja-JP" altLang="en-US" dirty="0" smtClean="0"/>
              <a:t>（非法定計画）</a:t>
            </a:r>
            <a:endParaRPr lang="ja-JP" altLang="en-US" dirty="0"/>
          </a:p>
        </p:txBody>
      </p:sp>
      <p:sp>
        <p:nvSpPr>
          <p:cNvPr id="34819" name="Rectangle 3"/>
          <p:cNvSpPr>
            <a:spLocks noGrp="1" noChangeArrowheads="1"/>
          </p:cNvSpPr>
          <p:nvPr>
            <p:ph type="body" idx="1"/>
          </p:nvPr>
        </p:nvSpPr>
        <p:spPr>
          <a:xfrm>
            <a:off x="457200" y="1600200"/>
            <a:ext cx="8229600" cy="4492625"/>
          </a:xfrm>
        </p:spPr>
        <p:txBody>
          <a:bodyPr/>
          <a:lstStyle/>
          <a:p>
            <a:r>
              <a:rPr lang="ja-JP" altLang="en-US"/>
              <a:t>国民所得倍増計画　昭和３５年　工業４倍増、所得２倍増　（１０年後</a:t>
            </a:r>
            <a:r>
              <a:rPr lang="en-US" altLang="ja-JP"/>
              <a:t>GNP</a:t>
            </a:r>
            <a:r>
              <a:rPr lang="ja-JP" altLang="en-US"/>
              <a:t>３０兆円と予測）</a:t>
            </a:r>
          </a:p>
          <a:p>
            <a:r>
              <a:rPr lang="ja-JP" altLang="en-US"/>
              <a:t>太平洋ベルト地帯構想　農業人口１０年間３割減</a:t>
            </a:r>
          </a:p>
          <a:p>
            <a:r>
              <a:rPr lang="ja-JP" altLang="en-US"/>
              <a:t>「新首都造成に関する可否について検討する等のために、各事業にまたがる産業立地調整資金を</a:t>
            </a:r>
            <a:r>
              <a:rPr lang="en-US" altLang="ja-JP"/>
              <a:t>5000</a:t>
            </a:r>
            <a:r>
              <a:rPr lang="ja-JP" altLang="en-US"/>
              <a:t>億円留保し、これらの画期的事業の効果的完成をはかるものとする」</a:t>
            </a:r>
          </a:p>
          <a:p>
            <a:endParaRPr lang="en-US" altLang="ja-JP"/>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ln>
            <a:solidFill>
              <a:schemeClr val="tx1"/>
            </a:solidFill>
          </a:ln>
        </p:spPr>
        <p:txBody>
          <a:bodyPr/>
          <a:lstStyle/>
          <a:p>
            <a:r>
              <a:rPr lang="ja-JP" altLang="en-US"/>
              <a:t>「国民所得倍増計画の構想」</a:t>
            </a:r>
          </a:p>
        </p:txBody>
      </p:sp>
      <p:sp>
        <p:nvSpPr>
          <p:cNvPr id="66563" name="Rectangle 3"/>
          <p:cNvSpPr>
            <a:spLocks noGrp="1" noChangeArrowheads="1"/>
          </p:cNvSpPr>
          <p:nvPr>
            <p:ph type="body" idx="1"/>
          </p:nvPr>
        </p:nvSpPr>
        <p:spPr>
          <a:xfrm>
            <a:off x="457200" y="1816100"/>
            <a:ext cx="8229600" cy="4852988"/>
          </a:xfrm>
        </p:spPr>
        <p:txBody>
          <a:bodyPr/>
          <a:lstStyle/>
          <a:p>
            <a:r>
              <a:rPr lang="ja-JP" altLang="en-US" sz="2800"/>
              <a:t>農工間格差の是正　農業基本法の制定につながる</a:t>
            </a:r>
          </a:p>
          <a:p>
            <a:r>
              <a:rPr lang="ja-JP" altLang="en-US" sz="2800"/>
              <a:t>中企業の近代化　中小企業基本法制定につながる</a:t>
            </a:r>
          </a:p>
          <a:p>
            <a:r>
              <a:rPr lang="ja-JP" altLang="en-US" sz="2800"/>
              <a:t>地域間格差の是正　　全国総合開発計画の作成　</a:t>
            </a:r>
          </a:p>
          <a:p>
            <a:endParaRPr lang="ja-JP" altLang="en-US" sz="2800"/>
          </a:p>
          <a:p>
            <a:r>
              <a:rPr lang="ja-JP" altLang="en-US" sz="2800"/>
              <a:t>農村の過剰な若年人口を都市部が吸収、地方部の生産性は向上するも農工間格差、中卒集団就職組には近代的労働条件は提供されず、中小零細企業の低生産性部門に従事（長男のほうが暮らしは上）、中小零細企業と大企業の格差。併せて地域間（都市と農村）格差是正の必要性が叫ばれる。</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ln>
            <a:solidFill>
              <a:schemeClr val="tx1"/>
            </a:solidFill>
          </a:ln>
        </p:spPr>
        <p:txBody>
          <a:bodyPr/>
          <a:lstStyle/>
          <a:p>
            <a:r>
              <a:rPr lang="ja-JP" altLang="en-US" b="1"/>
              <a:t>「全国総合開発計画」の比較</a:t>
            </a:r>
            <a:r>
              <a:rPr lang="ja-JP" altLang="en-US"/>
              <a:t> </a:t>
            </a:r>
          </a:p>
        </p:txBody>
      </p:sp>
      <p:sp>
        <p:nvSpPr>
          <p:cNvPr id="60420" name="Rectangle 4"/>
          <p:cNvSpPr>
            <a:spLocks noChangeArrowheads="1"/>
          </p:cNvSpPr>
          <p:nvPr/>
        </p:nvSpPr>
        <p:spPr bwMode="auto">
          <a:xfrm>
            <a:off x="-1752600" y="2252663"/>
            <a:ext cx="9144000" cy="0"/>
          </a:xfrm>
          <a:prstGeom prst="rect">
            <a:avLst/>
          </a:prstGeom>
          <a:noFill/>
          <a:ln w="9525">
            <a:noFill/>
            <a:miter lim="800000"/>
            <a:headEnd/>
            <a:tailEnd/>
          </a:ln>
          <a:effectLst/>
        </p:spPr>
        <p:txBody>
          <a:bodyPr wrap="none" anchor="ctr">
            <a:spAutoFit/>
          </a:bodyPr>
          <a:lstStyle/>
          <a:p>
            <a:endParaRPr lang="ja-JP" altLang="ja-JP"/>
          </a:p>
        </p:txBody>
      </p:sp>
      <p:graphicFrame>
        <p:nvGraphicFramePr>
          <p:cNvPr id="60629" name="Group 213"/>
          <p:cNvGraphicFramePr>
            <a:graphicFrameLocks noGrp="1"/>
          </p:cNvGraphicFramePr>
          <p:nvPr/>
        </p:nvGraphicFramePr>
        <p:xfrm>
          <a:off x="612775" y="1628775"/>
          <a:ext cx="7991475" cy="5064760"/>
        </p:xfrm>
        <a:graphic>
          <a:graphicData uri="http://schemas.openxmlformats.org/drawingml/2006/table">
            <a:tbl>
              <a:tblPr/>
              <a:tblGrid>
                <a:gridCol w="430213"/>
                <a:gridCol w="1157287"/>
                <a:gridCol w="1152525"/>
                <a:gridCol w="1408113"/>
                <a:gridCol w="1985962"/>
                <a:gridCol w="1857375"/>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第１次</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第２次</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第３次</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第４次</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第５次</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名称</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全国総合開発計画</a:t>
                      </a:r>
                      <a:b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a:r>
                      <a:b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（全総）</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新全国総合開発計画</a:t>
                      </a:r>
                      <a:b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a:r>
                      <a:b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（新全総）</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第三次</a:t>
                      </a:r>
                      <a:b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全国総合開発計画</a:t>
                      </a:r>
                      <a:b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（三全総）</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第四次</a:t>
                      </a:r>
                      <a:b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全国総合開発計画</a:t>
                      </a:r>
                      <a:b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a:r>
                      <a:b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（四全総）</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21</a:t>
                      </a: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世紀の国土の</a:t>
                      </a:r>
                      <a:b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グランドデザイン</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a:t>
                      </a:r>
                      <a:b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－地域の自立の促進と</a:t>
                      </a:r>
                      <a:b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美しい国土の創造－</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閣議</a:t>
                      </a:r>
                      <a:b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決定</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昭和</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37</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10</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月５日</a:t>
                      </a:r>
                      <a:b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(1962</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a:t>
                      </a:r>
                      <a:endParaRPr kumimoji="1" lang="en-US" altLang="ja-JP"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昭和</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44</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年５月</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30</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b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(1969</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a:t>
                      </a:r>
                      <a:endParaRPr kumimoji="1" lang="en-US" altLang="ja-JP"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昭和</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52</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11</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月４日</a:t>
                      </a:r>
                      <a:b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(1977</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a:t>
                      </a:r>
                      <a:endParaRPr kumimoji="1" lang="en-US" altLang="ja-JP"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昭和</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62</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年６月</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30</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b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(1987</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a:t>
                      </a:r>
                      <a:endParaRPr kumimoji="1" lang="en-US" altLang="ja-JP"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平成</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10</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年３月</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31</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日</a:t>
                      </a:r>
                      <a:b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(1998</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年</a:t>
                      </a: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a:t>
                      </a:r>
                      <a:endParaRPr kumimoji="1" lang="en-US" altLang="ja-JP"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池田内閣</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佐藤内閣 </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福田内閣</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中曽根内閣</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橋本内閣 </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851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
                      </a:r>
                      <a:b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b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背景</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高度成長経済への移行 </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2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過大都市問題、所得格差の拡大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rPr>
                        <a:t>3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rPr>
                        <a:t>所得倍増計画（太平洋ベルト地帯構想）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高度成長経済 </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2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人口、産業の大都市集中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rPr>
                        <a:t>3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rPr>
                        <a:t>情報化、国際化、技術革新の進展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安定成長経済 </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2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人口、産業の地方分散の兆し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rPr>
                        <a:t>3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rPr>
                        <a:t>国土資源、エネルギー等の有限性の顕在化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人口、諸機能の東京一極集中 </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2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産業構造の急速な変化等により、地方圏での雇用問題の深刻化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rPr>
                        <a:t>3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rPr>
                        <a:t>本格的国際化の進展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1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地球時代（地球環境問題、大競争、アジア諸国との交流） </a:t>
                      </a:r>
                      <a:endParaRPr kumimoji="1" lang="ja-JP" altLang="en-US" sz="1400" b="0" i="0" u="none" strike="noStrike" cap="none" normalizeH="0" baseline="0" smtClean="0">
                        <a:ln>
                          <a:noFill/>
                        </a:ln>
                        <a:solidFill>
                          <a:schemeClr val="tx1"/>
                        </a:solidFill>
                        <a:effectLst/>
                        <a:latin typeface="Arial"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2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人口減少・高齢化時代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Century" pitchFamily="18" charset="0"/>
                          <a:ea typeface="ＭＳ 明朝" pitchFamily="17" charset="-128"/>
                        </a:rPr>
                        <a:t>3 </a:t>
                      </a:r>
                      <a:r>
                        <a:rPr kumimoji="1" lang="ja-JP" altLang="en-US" sz="1400" b="0" i="0" u="none" strike="noStrike" cap="none" normalizeH="0" baseline="0" smtClean="0">
                          <a:ln>
                            <a:noFill/>
                          </a:ln>
                          <a:solidFill>
                            <a:schemeClr val="tx1"/>
                          </a:solidFill>
                          <a:effectLst/>
                          <a:latin typeface="Century" pitchFamily="18" charset="0"/>
                          <a:ea typeface="ＭＳ 明朝" pitchFamily="17" charset="-128"/>
                        </a:rPr>
                        <a:t>高度情報化時代 </a:t>
                      </a:r>
                      <a:endParaRPr kumimoji="1" lang="ja-JP" altLang="en-US" sz="1400" b="0" i="0" u="none" strike="noStrike" cap="none" normalizeH="0" baseline="0" smtClean="0">
                        <a:ln>
                          <a:noFill/>
                        </a:ln>
                        <a:solidFill>
                          <a:schemeClr val="tx1"/>
                        </a:solidFill>
                        <a:effectLst/>
                        <a:latin typeface="Arial" charset="0"/>
                        <a:ea typeface="ＭＳ Ｐゴシック" pitchFamily="50"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15888"/>
            <a:ext cx="8229600" cy="850900"/>
          </a:xfrm>
          <a:ln>
            <a:solidFill>
              <a:schemeClr val="tx1"/>
            </a:solidFill>
          </a:ln>
        </p:spPr>
        <p:txBody>
          <a:bodyPr/>
          <a:lstStyle/>
          <a:p>
            <a:r>
              <a:rPr lang="ja-JP" altLang="en-US"/>
              <a:t>第</a:t>
            </a:r>
            <a:r>
              <a:rPr lang="en-US" altLang="ja-JP"/>
              <a:t>1</a:t>
            </a:r>
            <a:r>
              <a:rPr lang="ja-JP" altLang="en-US"/>
              <a:t>次全総</a:t>
            </a:r>
          </a:p>
        </p:txBody>
      </p:sp>
      <p:sp>
        <p:nvSpPr>
          <p:cNvPr id="35843" name="Rectangle 3"/>
          <p:cNvSpPr>
            <a:spLocks noGrp="1" noChangeArrowheads="1"/>
          </p:cNvSpPr>
          <p:nvPr>
            <p:ph type="body" idx="1"/>
          </p:nvPr>
        </p:nvSpPr>
        <p:spPr>
          <a:xfrm>
            <a:off x="250825" y="1196975"/>
            <a:ext cx="8759825" cy="5400675"/>
          </a:xfrm>
        </p:spPr>
        <p:txBody>
          <a:bodyPr/>
          <a:lstStyle/>
          <a:p>
            <a:pPr>
              <a:buFontTx/>
              <a:buNone/>
            </a:pPr>
            <a:r>
              <a:rPr lang="ja-JP" altLang="en-US"/>
              <a:t>　　所得倍増計画の条件として地域格差是正を目的　</a:t>
            </a:r>
          </a:p>
          <a:p>
            <a:pPr>
              <a:buFontTx/>
              <a:buNone/>
            </a:pPr>
            <a:r>
              <a:rPr lang="ja-JP" altLang="en-US"/>
              <a:t>　　国総のイメージが定着</a:t>
            </a:r>
            <a:endParaRPr lang="ja-JP" altLang="en-US" b="1" u="sng"/>
          </a:p>
          <a:p>
            <a:r>
              <a:rPr lang="ja-JP" altLang="en-US" b="1"/>
              <a:t>農村過剰人口対策が主、過疎、過密の発想が強くない</a:t>
            </a:r>
            <a:r>
              <a:rPr lang="ja-JP" altLang="en-US"/>
              <a:t>　「農業人口が耕地面積に比して相対的に過大</a:t>
            </a:r>
            <a:r>
              <a:rPr lang="en-US" altLang="ja-JP"/>
              <a:t>…</a:t>
            </a:r>
            <a:r>
              <a:rPr lang="ja-JP" altLang="en-US"/>
              <a:t>」）</a:t>
            </a:r>
          </a:p>
          <a:p>
            <a:r>
              <a:rPr lang="ja-JP" altLang="en-US"/>
              <a:t>集団就職　労働省（職業安定所）日本交通公社などの連携による計画輸送　昭和３２年集団就職列車第一号昭和５２年３月を最後に集団就職列車は国鉄ダイヤから消えた</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457200" y="1268413"/>
            <a:ext cx="8229600" cy="4525962"/>
          </a:xfrm>
        </p:spPr>
        <p:txBody>
          <a:bodyPr/>
          <a:lstStyle/>
          <a:p>
            <a:pPr>
              <a:lnSpc>
                <a:spcPct val="80000"/>
              </a:lnSpc>
            </a:pPr>
            <a:r>
              <a:rPr lang="ja-JP" altLang="en-US" sz="2800"/>
              <a:t>拠点開発方式（代表例：鹿島）　</a:t>
            </a:r>
          </a:p>
          <a:p>
            <a:pPr>
              <a:lnSpc>
                <a:spcPct val="80000"/>
              </a:lnSpc>
              <a:buFontTx/>
              <a:buNone/>
            </a:pPr>
            <a:r>
              <a:rPr lang="ja-JP" altLang="en-US" sz="2800"/>
              <a:t>　　新産（３７年、非太平洋ベルト）工特（３９年、太平洋ベルト地帯）　　</a:t>
            </a:r>
          </a:p>
          <a:p>
            <a:pPr>
              <a:lnSpc>
                <a:spcPct val="80000"/>
              </a:lnSpc>
            </a:pPr>
            <a:r>
              <a:rPr lang="ja-JP" altLang="en-US" sz="2800"/>
              <a:t>東京の人口が３７年に１千万人を超え、２５県で人口が減少</a:t>
            </a:r>
          </a:p>
          <a:p>
            <a:pPr>
              <a:lnSpc>
                <a:spcPct val="80000"/>
              </a:lnSpc>
            </a:pPr>
            <a:r>
              <a:rPr lang="ja-JP" altLang="en-US" sz="2800"/>
              <a:t>労働力の確保：円滑な労働力の移動が実現されていない</a:t>
            </a:r>
          </a:p>
          <a:p>
            <a:pPr>
              <a:lnSpc>
                <a:spcPct val="80000"/>
              </a:lnSpc>
            </a:pPr>
            <a:r>
              <a:rPr lang="ja-JP" altLang="en-US" sz="2800"/>
              <a:t>青函、本四連絡鉄道の調査記述、新幹線・高速道路、ジェット化、データ通信、コンテナ化をまったく予想せず</a:t>
            </a:r>
          </a:p>
          <a:p>
            <a:pPr>
              <a:lnSpc>
                <a:spcPct val="80000"/>
              </a:lnSpc>
            </a:pPr>
            <a:r>
              <a:rPr lang="ja-JP" altLang="en-US" sz="2800"/>
              <a:t>環境についての記述無し</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69875"/>
            <a:ext cx="8229600" cy="1143000"/>
          </a:xfrm>
          <a:ln>
            <a:solidFill>
              <a:schemeClr val="tx1"/>
            </a:solidFill>
          </a:ln>
        </p:spPr>
        <p:txBody>
          <a:bodyPr/>
          <a:lstStyle/>
          <a:p>
            <a:r>
              <a:rPr lang="ja-JP" altLang="en-US"/>
              <a:t>第</a:t>
            </a:r>
            <a:r>
              <a:rPr lang="en-US" altLang="ja-JP"/>
              <a:t>2</a:t>
            </a:r>
            <a:r>
              <a:rPr lang="ja-JP" altLang="en-US"/>
              <a:t>次～第</a:t>
            </a:r>
            <a:r>
              <a:rPr lang="en-US" altLang="ja-JP"/>
              <a:t>4</a:t>
            </a:r>
            <a:r>
              <a:rPr lang="ja-JP" altLang="en-US"/>
              <a:t>次全総</a:t>
            </a:r>
          </a:p>
        </p:txBody>
      </p:sp>
      <p:sp>
        <p:nvSpPr>
          <p:cNvPr id="36867" name="Rectangle 3"/>
          <p:cNvSpPr>
            <a:spLocks noGrp="1" noChangeArrowheads="1"/>
          </p:cNvSpPr>
          <p:nvPr>
            <p:ph type="body" idx="1"/>
          </p:nvPr>
        </p:nvSpPr>
        <p:spPr>
          <a:xfrm>
            <a:off x="107950" y="1744663"/>
            <a:ext cx="9036050" cy="5113337"/>
          </a:xfrm>
        </p:spPr>
        <p:txBody>
          <a:bodyPr/>
          <a:lstStyle/>
          <a:p>
            <a:pPr>
              <a:lnSpc>
                <a:spcPct val="80000"/>
              </a:lnSpc>
            </a:pPr>
            <a:r>
              <a:rPr lang="ja-JP" altLang="en-US" sz="2400"/>
              <a:t>第二次　　自民党都市政策大綱　列島改造ブームにつながる　</a:t>
            </a:r>
          </a:p>
          <a:p>
            <a:pPr>
              <a:lnSpc>
                <a:spcPct val="80000"/>
              </a:lnSpc>
              <a:buFontTx/>
              <a:buNone/>
            </a:pPr>
            <a:r>
              <a:rPr lang="ja-JP" altLang="en-US" sz="2400"/>
              <a:t>　　　内容は国土政策であるが、都市の自民党離れ対策でネーミング</a:t>
            </a:r>
          </a:p>
          <a:p>
            <a:pPr>
              <a:lnSpc>
                <a:spcPct val="80000"/>
              </a:lnSpc>
              <a:buFontTx/>
              <a:buNone/>
            </a:pPr>
            <a:r>
              <a:rPr lang="ja-JP" altLang="en-US" sz="2400"/>
              <a:t>　　環境についての記述登場するも、防災等を含め環境としてとらえる</a:t>
            </a:r>
          </a:p>
          <a:p>
            <a:pPr>
              <a:lnSpc>
                <a:spcPct val="80000"/>
              </a:lnSpc>
              <a:buFontTx/>
              <a:buNone/>
            </a:pPr>
            <a:r>
              <a:rPr lang="ja-JP" altLang="en-US" sz="2400"/>
              <a:t>　大規模プロジェクト　</a:t>
            </a:r>
          </a:p>
          <a:p>
            <a:pPr>
              <a:lnSpc>
                <a:spcPct val="80000"/>
              </a:lnSpc>
              <a:buFontTx/>
              <a:buNone/>
            </a:pPr>
            <a:r>
              <a:rPr lang="ja-JP" altLang="en-US" sz="2400"/>
              <a:t>　　むつ・小川原、苫小牧東部問題</a:t>
            </a:r>
            <a:r>
              <a:rPr lang="en-US" altLang="ja-JP" sz="2400"/>
              <a:t>(</a:t>
            </a:r>
            <a:r>
              <a:rPr lang="ja-JP" altLang="en-US" sz="2400"/>
              <a:t>開銀・北東公庫統合を契機に問題表面化</a:t>
            </a:r>
            <a:r>
              <a:rPr lang="en-US" altLang="ja-JP" sz="2400"/>
              <a:t>)</a:t>
            </a:r>
          </a:p>
          <a:p>
            <a:pPr>
              <a:lnSpc>
                <a:spcPct val="80000"/>
              </a:lnSpc>
              <a:buFontTx/>
              <a:buNone/>
            </a:pPr>
            <a:r>
              <a:rPr lang="ja-JP" altLang="en-US" sz="2400"/>
              <a:t>　　　　データ通信、ジェット航空機、高速コンテナ船が登場</a:t>
            </a:r>
          </a:p>
          <a:p>
            <a:pPr>
              <a:lnSpc>
                <a:spcPct val="80000"/>
              </a:lnSpc>
            </a:pPr>
            <a:r>
              <a:rPr lang="ja-JP" altLang="en-US" sz="2400"/>
              <a:t>第三次　　　　　</a:t>
            </a:r>
            <a:r>
              <a:rPr lang="ja-JP" altLang="en-US" sz="2400" u="sng"/>
              <a:t>定住圏</a:t>
            </a:r>
            <a:r>
              <a:rPr lang="ja-JP" altLang="en-US" sz="2400"/>
              <a:t>構想　田園都市構想</a:t>
            </a:r>
          </a:p>
          <a:p>
            <a:pPr>
              <a:lnSpc>
                <a:spcPct val="80000"/>
              </a:lnSpc>
              <a:buFontTx/>
              <a:buNone/>
            </a:pPr>
            <a:r>
              <a:rPr lang="ja-JP" altLang="en-US" sz="2400"/>
              <a:t>　　　　　　　　　　　（昭和５２年）　首都機能移転論登場</a:t>
            </a:r>
          </a:p>
          <a:p>
            <a:pPr>
              <a:lnSpc>
                <a:spcPct val="80000"/>
              </a:lnSpc>
            </a:pPr>
            <a:r>
              <a:rPr lang="ja-JP" altLang="en-US" sz="2400"/>
              <a:t>第四次　　　　　</a:t>
            </a:r>
            <a:r>
              <a:rPr lang="ja-JP" altLang="en-US" sz="2400" u="sng"/>
              <a:t>多極分散</a:t>
            </a:r>
            <a:r>
              <a:rPr lang="ja-JP" altLang="en-US" sz="2400"/>
              <a:t>　多極分散型国土形成促進法</a:t>
            </a:r>
          </a:p>
          <a:p>
            <a:pPr>
              <a:lnSpc>
                <a:spcPct val="80000"/>
              </a:lnSpc>
              <a:buFontTx/>
              <a:buNone/>
            </a:pPr>
            <a:r>
              <a:rPr lang="ja-JP" altLang="en-US" sz="2400"/>
              <a:t>　　　　　　　　　　　（昭和６２年）　新幹線・高速道、</a:t>
            </a:r>
          </a:p>
          <a:p>
            <a:pPr>
              <a:lnSpc>
                <a:spcPct val="80000"/>
              </a:lnSpc>
              <a:buFontTx/>
              <a:buNone/>
            </a:pPr>
            <a:r>
              <a:rPr lang="ja-JP" altLang="en-US" sz="2400"/>
              <a:t>　　　　　　　　　　全国総合水資源開発計画（ウォータープラン２０００）</a:t>
            </a:r>
          </a:p>
          <a:p>
            <a:pPr>
              <a:lnSpc>
                <a:spcPct val="80000"/>
              </a:lnSpc>
              <a:buFontTx/>
              <a:buNone/>
            </a:pPr>
            <a:r>
              <a:rPr lang="ja-JP" altLang="en-US" sz="2400"/>
              <a:t>　　　　　　　　　　　　過剰流動性　バブル経済　東京問題削除</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ln>
            <a:solidFill>
              <a:schemeClr val="tx1"/>
            </a:solidFill>
          </a:ln>
        </p:spPr>
        <p:txBody>
          <a:bodyPr/>
          <a:lstStyle/>
          <a:p>
            <a:r>
              <a:rPr lang="ja-JP" altLang="en-US"/>
              <a:t>第五次全総</a:t>
            </a:r>
          </a:p>
        </p:txBody>
      </p:sp>
      <p:sp>
        <p:nvSpPr>
          <p:cNvPr id="37891" name="Rectangle 3"/>
          <p:cNvSpPr>
            <a:spLocks noGrp="1" noChangeArrowheads="1"/>
          </p:cNvSpPr>
          <p:nvPr>
            <p:ph type="body" idx="1"/>
          </p:nvPr>
        </p:nvSpPr>
        <p:spPr>
          <a:xfrm>
            <a:off x="457200" y="1600200"/>
            <a:ext cx="8229600" cy="5068888"/>
          </a:xfrm>
        </p:spPr>
        <p:txBody>
          <a:bodyPr/>
          <a:lstStyle/>
          <a:p>
            <a:r>
              <a:rPr lang="ja-JP" altLang="en-US" sz="2800"/>
              <a:t>法定計画であり、正式名称は「全国総合開発計画」</a:t>
            </a:r>
          </a:p>
          <a:p>
            <a:r>
              <a:rPr lang="ja-JP" altLang="en-US" sz="2800"/>
              <a:t>しかしながら第五次ではグランドデザインという名称を積極的に使用</a:t>
            </a:r>
          </a:p>
          <a:p>
            <a:r>
              <a:rPr lang="ja-JP" altLang="en-US" sz="2800"/>
              <a:t>しかも、法律上は全国計画はひとつであり、第</a:t>
            </a:r>
            <a:r>
              <a:rPr lang="en-US" altLang="ja-JP" sz="2800"/>
              <a:t>1</a:t>
            </a:r>
            <a:r>
              <a:rPr lang="ja-JP" altLang="en-US" sz="2800"/>
              <a:t>次から第</a:t>
            </a:r>
            <a:r>
              <a:rPr lang="en-US" altLang="ja-JP" sz="2800"/>
              <a:t>4</a:t>
            </a:r>
            <a:r>
              <a:rPr lang="ja-JP" altLang="en-US" sz="2800"/>
              <a:t>次までの計画は廃止されるか、後計画が前計画を改正する形式であるはずが、廃止されなで並存している不可思議　</a:t>
            </a:r>
          </a:p>
          <a:p>
            <a:r>
              <a:rPr lang="ja-JP" altLang="en-US" sz="2800"/>
              <a:t>偉大なるデマゴーガー下河辺淳の退陣</a:t>
            </a:r>
          </a:p>
          <a:p>
            <a:r>
              <a:rPr lang="ja-JP" altLang="en-US" sz="2800"/>
              <a:t>上位法である国土利用計画法との並存が困難化</a:t>
            </a:r>
          </a:p>
          <a:p>
            <a:r>
              <a:rPr lang="ja-JP" altLang="en-US" sz="2800"/>
              <a:t>第</a:t>
            </a:r>
            <a:r>
              <a:rPr lang="en-US" altLang="ja-JP" sz="2800"/>
              <a:t>5</a:t>
            </a:r>
            <a:r>
              <a:rPr lang="ja-JP" altLang="en-US" sz="2800"/>
              <a:t>次では国土総合開発法の改正をうたっている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露天商</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縁日商人（コミセ、三寸、コロビ、植木商）と平日商人</a:t>
            </a: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850900"/>
          </a:xfrm>
          <a:ln>
            <a:solidFill>
              <a:schemeClr val="tx1"/>
            </a:solidFill>
          </a:ln>
        </p:spPr>
        <p:txBody>
          <a:bodyPr/>
          <a:lstStyle/>
          <a:p>
            <a:r>
              <a:rPr lang="ja-JP" altLang="en-US" sz="3200"/>
              <a:t>国土総合開発計画の法定計画としての問題点</a:t>
            </a:r>
          </a:p>
        </p:txBody>
      </p:sp>
      <p:sp>
        <p:nvSpPr>
          <p:cNvPr id="38915" name="Rectangle 3"/>
          <p:cNvSpPr>
            <a:spLocks noGrp="1" noChangeArrowheads="1"/>
          </p:cNvSpPr>
          <p:nvPr>
            <p:ph type="body" idx="1"/>
          </p:nvPr>
        </p:nvSpPr>
        <p:spPr>
          <a:xfrm>
            <a:off x="0" y="1125538"/>
            <a:ext cx="9144000" cy="5732462"/>
          </a:xfrm>
        </p:spPr>
        <p:txBody>
          <a:bodyPr/>
          <a:lstStyle/>
          <a:p>
            <a:pPr>
              <a:lnSpc>
                <a:spcPct val="80000"/>
              </a:lnSpc>
            </a:pPr>
            <a:endParaRPr lang="en-US" altLang="ja-JP" sz="2000"/>
          </a:p>
          <a:p>
            <a:pPr>
              <a:lnSpc>
                <a:spcPct val="80000"/>
              </a:lnSpc>
              <a:buFontTx/>
              <a:buNone/>
            </a:pPr>
            <a:r>
              <a:rPr lang="ja-JP" altLang="en-US" sz="2000"/>
              <a:t>基本性の欠如　　　　他の計画に対する位置づけが法定されていない</a:t>
            </a:r>
          </a:p>
          <a:p>
            <a:pPr>
              <a:lnSpc>
                <a:spcPct val="80000"/>
              </a:lnSpc>
              <a:buFontTx/>
              <a:buNone/>
            </a:pPr>
            <a:r>
              <a:rPr lang="ja-JP" altLang="en-US" sz="2000"/>
              <a:t>計画事項の明確化　　</a:t>
            </a:r>
          </a:p>
          <a:p>
            <a:pPr>
              <a:lnSpc>
                <a:spcPct val="80000"/>
              </a:lnSpc>
            </a:pPr>
            <a:r>
              <a:rPr lang="ja-JP" altLang="en-US" sz="2000"/>
              <a:t>投資規模を明示せず　　四全総：公民による累積国土基盤投資額　１０００兆円（５５年価格）　　</a:t>
            </a:r>
          </a:p>
          <a:p>
            <a:pPr>
              <a:lnSpc>
                <a:spcPct val="80000"/>
              </a:lnSpc>
            </a:pPr>
            <a:r>
              <a:rPr lang="ja-JP" altLang="en-US" sz="2000"/>
              <a:t>三全総：累積政府固定形成　　３７０兆円（５０年価格）</a:t>
            </a:r>
          </a:p>
          <a:p>
            <a:pPr>
              <a:lnSpc>
                <a:spcPct val="80000"/>
              </a:lnSpc>
            </a:pPr>
            <a:r>
              <a:rPr lang="ja-JP" altLang="en-US" sz="2000"/>
              <a:t>計画時間の明確化　　一次から五次まで廃止されていない</a:t>
            </a:r>
          </a:p>
          <a:p>
            <a:pPr>
              <a:lnSpc>
                <a:spcPct val="80000"/>
              </a:lnSpc>
            </a:pPr>
            <a:r>
              <a:rPr lang="ja-JP" altLang="en-US" sz="2000"/>
              <a:t>作成に義務づけがない　　理念の欠如　　　法定理念がない</a:t>
            </a:r>
          </a:p>
          <a:p>
            <a:pPr>
              <a:lnSpc>
                <a:spcPct val="80000"/>
              </a:lnSpc>
            </a:pPr>
            <a:r>
              <a:rPr lang="ja-JP" altLang="en-US" sz="2000"/>
              <a:t>過去五回の全国計画が同一の法律に基づき作成されている以上、各計画の違いを強調することも重要であるが、共通するものを制度的に説明しないといけないが不明確である。</a:t>
            </a:r>
          </a:p>
          <a:p>
            <a:pPr>
              <a:lnSpc>
                <a:spcPct val="80000"/>
              </a:lnSpc>
            </a:pPr>
            <a:r>
              <a:rPr lang="ja-JP" altLang="en-US" sz="2000"/>
              <a:t>事実上「国土の均衡ある発展」としてきたが、法定されたものではない</a:t>
            </a:r>
          </a:p>
          <a:p>
            <a:pPr>
              <a:lnSpc>
                <a:spcPct val="80000"/>
              </a:lnSpc>
            </a:pPr>
            <a:r>
              <a:rPr lang="ja-JP" altLang="en-US" sz="2000"/>
              <a:t>その内容は、基礎条件の改善、地域間格差の是正、地域の多様性の尊重と言った事項に加え、全国的な人口と産業の</a:t>
            </a:r>
          </a:p>
          <a:p>
            <a:pPr>
              <a:lnSpc>
                <a:spcPct val="80000"/>
              </a:lnSpc>
            </a:pPr>
            <a:r>
              <a:rPr lang="ja-JP" altLang="en-US" sz="2000"/>
              <a:t>適正な配置があり、現在では、国土軸、首都機能移転に見られるがごとく、国土の均衡ある発展のメインテーマとなっている。</a:t>
            </a:r>
          </a:p>
          <a:p>
            <a:pPr>
              <a:lnSpc>
                <a:spcPct val="80000"/>
              </a:lnSpc>
            </a:pPr>
            <a:endParaRPr lang="en-US" altLang="ja-JP" sz="20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ln>
            <a:solidFill>
              <a:schemeClr val="tx1"/>
            </a:solidFill>
          </a:ln>
        </p:spPr>
        <p:txBody>
          <a:bodyPr/>
          <a:lstStyle/>
          <a:p>
            <a:r>
              <a:rPr lang="ja-JP" altLang="en-US"/>
              <a:t>国土形成計画法</a:t>
            </a:r>
          </a:p>
        </p:txBody>
      </p:sp>
      <p:sp>
        <p:nvSpPr>
          <p:cNvPr id="45059" name="Rectangle 3"/>
          <p:cNvSpPr>
            <a:spLocks noGrp="1" noChangeArrowheads="1"/>
          </p:cNvSpPr>
          <p:nvPr>
            <p:ph type="body" idx="1"/>
          </p:nvPr>
        </p:nvSpPr>
        <p:spPr/>
        <p:txBody>
          <a:bodyPr/>
          <a:lstStyle/>
          <a:p>
            <a:r>
              <a:rPr lang="ja-JP" altLang="en-US" sz="2800"/>
              <a:t>制度改正のポイントの第</a:t>
            </a:r>
            <a:r>
              <a:rPr lang="en-US" altLang="ja-JP" sz="2800"/>
              <a:t>1</a:t>
            </a:r>
            <a:r>
              <a:rPr lang="ja-JP" altLang="en-US" sz="2800"/>
              <a:t>は「</a:t>
            </a:r>
            <a:r>
              <a:rPr lang="ja-JP" altLang="en-US" sz="2800" b="1"/>
              <a:t>開発中心主義からの転換</a:t>
            </a:r>
            <a:r>
              <a:rPr lang="ja-JP" altLang="en-US" sz="2800"/>
              <a:t>」である。成熟社会型の計画とするため、計画の対象事項を見直すとともに、国土形成計画の基本理念の中においても「特性に応じて自立的に発展する地域社会」、「国際競争力の強化及び科学技術の振興等による活力ある経済社会」、「安全が確保された国民生活」、「地球環境の保全にも寄与する豊かな環境」といった言葉が示されている。法律や計画の名称から「開発」の文字が消えたことはその象徴と言えようとされる。</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1325562"/>
          </a:xfrm>
          <a:ln>
            <a:solidFill>
              <a:schemeClr val="tx1"/>
            </a:solidFill>
          </a:ln>
        </p:spPr>
        <p:txBody>
          <a:bodyPr/>
          <a:lstStyle/>
          <a:p>
            <a:r>
              <a:rPr lang="ja-JP" altLang="en-US" sz="4000"/>
              <a:t>国土利用計画法のと関係が</a:t>
            </a:r>
            <a:br>
              <a:rPr lang="ja-JP" altLang="en-US" sz="4000"/>
            </a:br>
            <a:r>
              <a:rPr lang="ja-JP" altLang="en-US" sz="4000"/>
              <a:t>さらに不明確になった</a:t>
            </a:r>
          </a:p>
        </p:txBody>
      </p:sp>
      <p:sp>
        <p:nvSpPr>
          <p:cNvPr id="49155" name="Rectangle 3"/>
          <p:cNvSpPr>
            <a:spLocks noGrp="1" noChangeArrowheads="1"/>
          </p:cNvSpPr>
          <p:nvPr>
            <p:ph type="body" idx="1"/>
          </p:nvPr>
        </p:nvSpPr>
        <p:spPr/>
        <p:txBody>
          <a:bodyPr/>
          <a:lstStyle/>
          <a:p>
            <a:r>
              <a:rPr lang="ja-JP" altLang="en-US" b="1"/>
              <a:t>第１条</a:t>
            </a:r>
            <a:r>
              <a:rPr lang="ja-JP" altLang="en-US"/>
              <a:t>　この法律は、国土の自然的条件を考慮して、経済、社会、文化等に関する施策の総合的見地から国土の利用、整備及び保全を推進するため、国土形成計画の策定その他の措置を講ずることにより、国土利用計画法（昭和</a:t>
            </a:r>
            <a:r>
              <a:rPr lang="en-US" altLang="ja-JP"/>
              <a:t>49</a:t>
            </a:r>
            <a:r>
              <a:rPr lang="ja-JP" altLang="en-US"/>
              <a:t>年法律第</a:t>
            </a:r>
            <a:r>
              <a:rPr lang="en-US" altLang="ja-JP"/>
              <a:t>92</a:t>
            </a:r>
            <a:r>
              <a:rPr lang="ja-JP" altLang="en-US"/>
              <a:t>号）による措置と相まつて、現在及び将来の国民が安心して豊かな生活を営むことができる経済社会の実現に寄与することを目的とする。</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ln>
            <a:solidFill>
              <a:schemeClr val="tx1"/>
            </a:solidFill>
          </a:ln>
        </p:spPr>
        <p:txBody>
          <a:bodyPr/>
          <a:lstStyle/>
          <a:p>
            <a:r>
              <a:rPr lang="ja-JP" altLang="en-US"/>
              <a:t>法定計画事項</a:t>
            </a:r>
          </a:p>
        </p:txBody>
      </p:sp>
      <p:sp>
        <p:nvSpPr>
          <p:cNvPr id="50179" name="Rectangle 3"/>
          <p:cNvSpPr>
            <a:spLocks noGrp="1" noChangeArrowheads="1"/>
          </p:cNvSpPr>
          <p:nvPr>
            <p:ph type="body" idx="1"/>
          </p:nvPr>
        </p:nvSpPr>
        <p:spPr>
          <a:xfrm>
            <a:off x="457200" y="1600200"/>
            <a:ext cx="8229600" cy="4997450"/>
          </a:xfrm>
        </p:spPr>
        <p:txBody>
          <a:bodyPr/>
          <a:lstStyle/>
          <a:p>
            <a:pPr>
              <a:lnSpc>
                <a:spcPct val="80000"/>
              </a:lnSpc>
              <a:buFontTx/>
              <a:buNone/>
            </a:pPr>
            <a:r>
              <a:rPr lang="en-US" altLang="ja-JP" sz="2000"/>
              <a:t>1</a:t>
            </a:r>
            <a:r>
              <a:rPr lang="ja-JP" altLang="en-US" sz="2000"/>
              <a:t>．土地、水その他の国土資源の利用及び保全に関する事項</a:t>
            </a:r>
          </a:p>
          <a:p>
            <a:pPr>
              <a:lnSpc>
                <a:spcPct val="80000"/>
              </a:lnSpc>
              <a:buFontTx/>
              <a:buNone/>
            </a:pPr>
            <a:r>
              <a:rPr lang="en-US" altLang="ja-JP" sz="2000"/>
              <a:t>2</a:t>
            </a:r>
            <a:r>
              <a:rPr lang="ja-JP" altLang="en-US" sz="2000"/>
              <a:t>．海域の利用及び保全（排他的経済水域及び大陸棚に関する法律（平成８年法律第</a:t>
            </a:r>
            <a:r>
              <a:rPr lang="en-US" altLang="ja-JP" sz="2000"/>
              <a:t>74</a:t>
            </a:r>
            <a:r>
              <a:rPr lang="ja-JP" altLang="en-US" sz="2000"/>
              <a:t>号）第１条第１項の排他的経済水域又は同法第２条の大陸棚における同法第３条第１項第１号から第３号までに規定する行為を含む。）に関する事項</a:t>
            </a:r>
          </a:p>
          <a:p>
            <a:pPr>
              <a:lnSpc>
                <a:spcPct val="80000"/>
              </a:lnSpc>
              <a:buFontTx/>
              <a:buNone/>
            </a:pPr>
            <a:r>
              <a:rPr lang="en-US" altLang="ja-JP" sz="2000"/>
              <a:t>3</a:t>
            </a:r>
            <a:r>
              <a:rPr lang="ja-JP" altLang="en-US" sz="2000"/>
              <a:t>．震災、水害、風害その他の災害の防除及び軽減に関する事項</a:t>
            </a:r>
          </a:p>
          <a:p>
            <a:pPr>
              <a:lnSpc>
                <a:spcPct val="80000"/>
              </a:lnSpc>
              <a:buFontTx/>
              <a:buNone/>
            </a:pPr>
            <a:r>
              <a:rPr lang="en-US" altLang="ja-JP" sz="2000"/>
              <a:t>4</a:t>
            </a:r>
            <a:r>
              <a:rPr lang="ja-JP" altLang="en-US" sz="2000"/>
              <a:t>．</a:t>
            </a:r>
            <a:r>
              <a:rPr lang="ja-JP" altLang="en-US" sz="2000" b="1">
                <a:solidFill>
                  <a:srgbClr val="CC0000"/>
                </a:solidFill>
              </a:rPr>
              <a:t>都市及び農山漁村の規模及び配置の調整並びに整備に関する事項</a:t>
            </a:r>
          </a:p>
          <a:p>
            <a:pPr>
              <a:lnSpc>
                <a:spcPct val="80000"/>
              </a:lnSpc>
              <a:buFontTx/>
              <a:buNone/>
            </a:pPr>
            <a:r>
              <a:rPr lang="en-US" altLang="ja-JP" sz="2000"/>
              <a:t>5</a:t>
            </a:r>
            <a:r>
              <a:rPr lang="ja-JP" altLang="en-US" sz="2000"/>
              <a:t>．産業の適正な立地に関する事項</a:t>
            </a:r>
          </a:p>
          <a:p>
            <a:pPr>
              <a:lnSpc>
                <a:spcPct val="80000"/>
              </a:lnSpc>
              <a:buFontTx/>
              <a:buNone/>
            </a:pPr>
            <a:r>
              <a:rPr lang="en-US" altLang="ja-JP" sz="2000"/>
              <a:t>6</a:t>
            </a:r>
            <a:r>
              <a:rPr lang="ja-JP" altLang="en-US" sz="2000"/>
              <a:t>．交通施設、情報通信施設、科学技術に係る研究施設その他の重要な公共的施設の利用、整備及び保全に関する事項</a:t>
            </a:r>
          </a:p>
          <a:p>
            <a:pPr>
              <a:lnSpc>
                <a:spcPct val="80000"/>
              </a:lnSpc>
              <a:buFontTx/>
              <a:buNone/>
            </a:pPr>
            <a:r>
              <a:rPr lang="en-US" altLang="ja-JP" sz="2000"/>
              <a:t>7</a:t>
            </a:r>
            <a:r>
              <a:rPr lang="ja-JP" altLang="en-US" sz="2000"/>
              <a:t>．文化、厚生及び観光に関する資源の保護並びに施設の利用及び整備に関する事項</a:t>
            </a:r>
          </a:p>
          <a:p>
            <a:pPr>
              <a:lnSpc>
                <a:spcPct val="80000"/>
              </a:lnSpc>
              <a:buFontTx/>
              <a:buNone/>
            </a:pPr>
            <a:r>
              <a:rPr lang="en-US" altLang="ja-JP" sz="2000"/>
              <a:t>8</a:t>
            </a:r>
            <a:r>
              <a:rPr lang="ja-JP" altLang="en-US" sz="2000"/>
              <a:t>．国土における良好な環境の創出その他の環境の保全及び良好な景観の形成に関する事項</a:t>
            </a:r>
          </a:p>
          <a:p>
            <a:pPr>
              <a:lnSpc>
                <a:spcPct val="80000"/>
              </a:lnSpc>
              <a:buFontTx/>
              <a:buNone/>
            </a:pPr>
            <a:endParaRPr lang="ja-JP" altLang="en-US" sz="2000"/>
          </a:p>
          <a:p>
            <a:pPr>
              <a:lnSpc>
                <a:spcPct val="80000"/>
              </a:lnSpc>
              <a:buFontTx/>
              <a:buNone/>
            </a:pPr>
            <a:r>
              <a:rPr lang="ja-JP" altLang="en-US" sz="2000"/>
              <a:t>　国土形成計画は、第６条第２項に規定する</a:t>
            </a:r>
            <a:r>
              <a:rPr lang="ja-JP" altLang="en-US" sz="2000">
                <a:solidFill>
                  <a:srgbClr val="CC0000"/>
                </a:solidFill>
              </a:rPr>
              <a:t>全国計画</a:t>
            </a:r>
            <a:r>
              <a:rPr lang="ja-JP" altLang="en-US" sz="2000"/>
              <a:t>及び第９条第２項に規定する</a:t>
            </a:r>
            <a:r>
              <a:rPr lang="ja-JP" altLang="en-US" sz="2000">
                <a:solidFill>
                  <a:srgbClr val="CC0000"/>
                </a:solidFill>
              </a:rPr>
              <a:t>広域地方計画</a:t>
            </a:r>
            <a:r>
              <a:rPr lang="ja-JP" altLang="en-US" sz="2000"/>
              <a:t>とする。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620713"/>
            <a:ext cx="8229600" cy="5505450"/>
          </a:xfrm>
        </p:spPr>
        <p:txBody>
          <a:bodyPr/>
          <a:lstStyle/>
          <a:p>
            <a:pPr>
              <a:lnSpc>
                <a:spcPct val="80000"/>
              </a:lnSpc>
            </a:pPr>
            <a:r>
              <a:rPr lang="ja-JP" altLang="en-US" sz="2800"/>
              <a:t>第</a:t>
            </a:r>
            <a:r>
              <a:rPr lang="en-US" altLang="ja-JP" sz="2800"/>
              <a:t>2</a:t>
            </a:r>
            <a:r>
              <a:rPr lang="ja-JP" altLang="en-US" sz="2800"/>
              <a:t>のポイントは「</a:t>
            </a:r>
            <a:r>
              <a:rPr lang="ja-JP" altLang="en-US" sz="2800" b="1"/>
              <a:t>国と地方の協働によるビジョンづくり</a:t>
            </a:r>
            <a:r>
              <a:rPr lang="ja-JP" altLang="en-US" sz="2800"/>
              <a:t>」である。</a:t>
            </a:r>
            <a:r>
              <a:rPr lang="ja-JP" altLang="en-US" sz="2800" b="1"/>
              <a:t>全国計画</a:t>
            </a:r>
            <a:r>
              <a:rPr lang="ja-JP" altLang="en-US" sz="2800"/>
              <a:t>の他に、ブロック（例えば東北、九州など）単位の地方ごとに、国と都府県等が適切な役割分担のもと、相互に連携・協力して作成する</a:t>
            </a:r>
            <a:r>
              <a:rPr lang="ja-JP" altLang="en-US" sz="2800" b="1"/>
              <a:t>広域地方計画</a:t>
            </a:r>
            <a:r>
              <a:rPr lang="ja-JP" altLang="en-US" sz="2800"/>
              <a:t>を創設し、二層の構成とした。</a:t>
            </a:r>
          </a:p>
          <a:p>
            <a:pPr>
              <a:lnSpc>
                <a:spcPct val="80000"/>
              </a:lnSpc>
            </a:pPr>
            <a:r>
              <a:rPr lang="ja-JP" altLang="en-US" sz="2800"/>
              <a:t>この広域地方計画の作成・実施に当たっては、国の地方支分部局、関係都府県、政令市、地元経済界等が対等な立場で協議する</a:t>
            </a:r>
            <a:r>
              <a:rPr lang="ja-JP" altLang="en-US" sz="2800">
                <a:solidFill>
                  <a:srgbClr val="CC0000"/>
                </a:solidFill>
              </a:rPr>
              <a:t>広域地方計画協議会</a:t>
            </a:r>
            <a:r>
              <a:rPr lang="ja-JP" altLang="en-US" sz="2800"/>
              <a:t>が組織される。</a:t>
            </a:r>
          </a:p>
          <a:p>
            <a:pPr>
              <a:lnSpc>
                <a:spcPct val="80000"/>
              </a:lnSpc>
            </a:pPr>
            <a:r>
              <a:rPr lang="ja-JP" altLang="en-US" sz="2800"/>
              <a:t>さらに、地方公共団体から国への</a:t>
            </a:r>
            <a:r>
              <a:rPr lang="ja-JP" altLang="en-US" sz="2800">
                <a:solidFill>
                  <a:srgbClr val="CC0000"/>
                </a:solidFill>
              </a:rPr>
              <a:t>計画提案制度</a:t>
            </a:r>
            <a:r>
              <a:rPr lang="ja-JP" altLang="en-US" sz="2800"/>
              <a:t>や国民の意見を反映させる仕組みが新たに設けられた。このようにして、従来の国主導、中央集権的と言われた計画制度から、</a:t>
            </a:r>
            <a:r>
              <a:rPr lang="ja-JP" altLang="en-US" sz="2800">
                <a:solidFill>
                  <a:srgbClr val="CC0000"/>
                </a:solidFill>
              </a:rPr>
              <a:t>地域の自律性を尊重</a:t>
            </a:r>
            <a:r>
              <a:rPr lang="ja-JP" altLang="en-US" sz="2800"/>
              <a:t>し国と地方公共団体のパートナーシップの実現を図る計画制度への転換を図っている。</a:t>
            </a:r>
          </a:p>
          <a:p>
            <a:pPr>
              <a:lnSpc>
                <a:spcPct val="80000"/>
              </a:lnSpc>
            </a:pPr>
            <a:endParaRPr lang="en-US" altLang="ja-JP" sz="2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ln>
            <a:solidFill>
              <a:schemeClr val="tx1"/>
            </a:solidFill>
          </a:ln>
        </p:spPr>
        <p:txBody>
          <a:bodyPr/>
          <a:lstStyle/>
          <a:p>
            <a:r>
              <a:rPr lang="ja-JP" altLang="en-US"/>
              <a:t>国土形成計画の基本理念</a:t>
            </a:r>
            <a:endParaRPr lang="ja-JP" altLang="en-US" b="1"/>
          </a:p>
        </p:txBody>
      </p:sp>
      <p:sp>
        <p:nvSpPr>
          <p:cNvPr id="51203" name="Rectangle 3"/>
          <p:cNvSpPr>
            <a:spLocks noGrp="1" noChangeArrowheads="1"/>
          </p:cNvSpPr>
          <p:nvPr>
            <p:ph type="body" idx="1"/>
          </p:nvPr>
        </p:nvSpPr>
        <p:spPr>
          <a:xfrm>
            <a:off x="457200" y="1600200"/>
            <a:ext cx="8229600" cy="4997450"/>
          </a:xfrm>
        </p:spPr>
        <p:txBody>
          <a:bodyPr/>
          <a:lstStyle/>
          <a:p>
            <a:pPr>
              <a:lnSpc>
                <a:spcPct val="80000"/>
              </a:lnSpc>
            </a:pPr>
            <a:r>
              <a:rPr lang="ja-JP" altLang="en-US" sz="2400" b="1"/>
              <a:t>第３条</a:t>
            </a:r>
            <a:r>
              <a:rPr lang="ja-JP" altLang="en-US" sz="2400"/>
              <a:t>　</a:t>
            </a:r>
          </a:p>
          <a:p>
            <a:pPr>
              <a:lnSpc>
                <a:spcPct val="80000"/>
              </a:lnSpc>
            </a:pPr>
            <a:r>
              <a:rPr lang="ja-JP" altLang="en-US" sz="2400"/>
              <a:t>国土形成計画は、我が国及び世界における人口、産業その他の社会経済構造の変化に的確に対応し、その特性に応じて自立的に発展する地域社会、国際競争力の強化及び科学技術の振興等による活力ある経済社会、安全が確保された国民生活並びに地球環境の保全にも寄与する豊かな環境の基盤となる国土を実現するよう、我が国の自然的、経済的、社会的及び文化的諸条件を維持向上させる国土の形成に関する施策を、当該施策に係る国内外の連携の確保に配意しつつ、適切に定めるものとする。</a:t>
            </a:r>
          </a:p>
          <a:p>
            <a:pPr>
              <a:lnSpc>
                <a:spcPct val="80000"/>
              </a:lnSpc>
            </a:pPr>
            <a:r>
              <a:rPr lang="ja-JP" altLang="en-US" sz="2400" b="1"/>
              <a:t>２</a:t>
            </a:r>
            <a:r>
              <a:rPr lang="ja-JP" altLang="en-US" sz="2400"/>
              <a:t>　国土形成計画は、総合的な国土の形成に関する施策の実施に関し、地方公共団体の主体的な取組を尊重しつつ、全国的な規模で又は全国的な視点に立つて行わなければならない施策の実施その他の国が本来果たすべき役割を踏まえ、国の責務が全うされることとなるよう定めるものとする。</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ln>
            <a:solidFill>
              <a:schemeClr val="tx1"/>
            </a:solidFill>
          </a:ln>
        </p:spPr>
        <p:txBody>
          <a:bodyPr/>
          <a:lstStyle/>
          <a:p>
            <a:r>
              <a:rPr lang="ja-JP" altLang="en-US"/>
              <a:t>基本性の欠如</a:t>
            </a:r>
          </a:p>
        </p:txBody>
      </p:sp>
      <p:sp>
        <p:nvSpPr>
          <p:cNvPr id="52227" name="Rectangle 3"/>
          <p:cNvSpPr>
            <a:spLocks noGrp="1" noChangeArrowheads="1"/>
          </p:cNvSpPr>
          <p:nvPr>
            <p:ph type="body" idx="1"/>
          </p:nvPr>
        </p:nvSpPr>
        <p:spPr/>
        <p:txBody>
          <a:bodyPr/>
          <a:lstStyle/>
          <a:p>
            <a:pPr>
              <a:lnSpc>
                <a:spcPct val="80000"/>
              </a:lnSpc>
              <a:buFontTx/>
              <a:buNone/>
            </a:pPr>
            <a:r>
              <a:rPr lang="ja-JP" altLang="en-US" sz="2800"/>
              <a:t>（沖縄振興計画との調整）</a:t>
            </a:r>
            <a:endParaRPr lang="ja-JP" altLang="en-US" sz="2800" b="1"/>
          </a:p>
          <a:p>
            <a:pPr>
              <a:lnSpc>
                <a:spcPct val="80000"/>
              </a:lnSpc>
            </a:pPr>
            <a:r>
              <a:rPr lang="ja-JP" altLang="en-US" sz="2800" b="1"/>
              <a:t>第</a:t>
            </a:r>
            <a:r>
              <a:rPr lang="en-US" altLang="ja-JP" sz="2800" b="1"/>
              <a:t>15</a:t>
            </a:r>
            <a:r>
              <a:rPr lang="ja-JP" altLang="en-US" sz="2800" b="1"/>
              <a:t>条</a:t>
            </a:r>
            <a:r>
              <a:rPr lang="ja-JP" altLang="en-US" sz="2800"/>
              <a:t>　</a:t>
            </a:r>
            <a:r>
              <a:rPr lang="ja-JP" altLang="en-US" sz="2800">
                <a:solidFill>
                  <a:srgbClr val="CC0000"/>
                </a:solidFill>
              </a:rPr>
              <a:t>沖縄</a:t>
            </a:r>
            <a:r>
              <a:rPr lang="ja-JP" altLang="en-US" sz="2800"/>
              <a:t>振興計画と国土形成計画との調整は、国土交通大臣が内閣総理大臣との国土審議会の意見を聴いて行うものとする。</a:t>
            </a:r>
          </a:p>
          <a:p>
            <a:pPr>
              <a:lnSpc>
                <a:spcPct val="80000"/>
              </a:lnSpc>
              <a:buFontTx/>
              <a:buNone/>
            </a:pPr>
            <a:r>
              <a:rPr lang="ja-JP" altLang="en-US" sz="2800" i="1"/>
              <a:t>（広域地方計画に関する調整）</a:t>
            </a:r>
            <a:endParaRPr lang="ja-JP" altLang="en-US" sz="2800" b="1"/>
          </a:p>
          <a:p>
            <a:pPr>
              <a:lnSpc>
                <a:spcPct val="80000"/>
              </a:lnSpc>
            </a:pPr>
            <a:r>
              <a:rPr lang="ja-JP" altLang="en-US" sz="2800" b="1"/>
              <a:t>第</a:t>
            </a:r>
            <a:r>
              <a:rPr lang="en-US" altLang="ja-JP" sz="2800" b="1"/>
              <a:t>13</a:t>
            </a:r>
            <a:r>
              <a:rPr lang="ja-JP" altLang="en-US" sz="2800" b="1"/>
              <a:t>条</a:t>
            </a:r>
            <a:r>
              <a:rPr lang="ja-JP" altLang="en-US" sz="2800"/>
              <a:t>　広域地方計画が定められた広域地方計画区域内の</a:t>
            </a:r>
            <a:r>
              <a:rPr lang="ja-JP" altLang="en-US" sz="2800">
                <a:solidFill>
                  <a:srgbClr val="CC0000"/>
                </a:solidFill>
              </a:rPr>
              <a:t>都府県</a:t>
            </a:r>
            <a:r>
              <a:rPr lang="ja-JP" altLang="en-US" sz="2800"/>
              <a:t>又は市町村は、当該広域地方計画を実施する上で必要があると認める場合においては、単独で又は共同して、国土交通大臣に対し、関係各行政機関の事務の調整を行うことを要請することができる。</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a:solidFill>
              <a:schemeClr val="tx1"/>
            </a:solidFill>
          </a:ln>
        </p:spPr>
        <p:txBody>
          <a:bodyPr/>
          <a:lstStyle/>
          <a:p>
            <a:r>
              <a:rPr lang="ja-JP" altLang="en-US"/>
              <a:t>公共事業論</a:t>
            </a:r>
          </a:p>
        </p:txBody>
      </p:sp>
      <p:sp>
        <p:nvSpPr>
          <p:cNvPr id="68611" name="Rectangle 3"/>
          <p:cNvSpPr>
            <a:spLocks noGrp="1" noChangeArrowheads="1"/>
          </p:cNvSpPr>
          <p:nvPr>
            <p:ph type="body" idx="1"/>
          </p:nvPr>
        </p:nvSpPr>
        <p:spPr/>
        <p:txBody>
          <a:bodyPr/>
          <a:lstStyle/>
          <a:p>
            <a:r>
              <a:rPr lang="ja-JP" altLang="en-US"/>
              <a:t>「公共事業」の範疇化は一般会計予算のシーリング制度にはじまる</a:t>
            </a:r>
          </a:p>
          <a:p>
            <a:r>
              <a:rPr lang="ja-JP" altLang="en-US"/>
              <a:t>「一般会計→特別会計」繰り入れ予算には特別枠</a:t>
            </a:r>
          </a:p>
          <a:p>
            <a:r>
              <a:rPr lang="en-US" altLang="ja-JP"/>
              <a:t>16</a:t>
            </a:r>
            <a:r>
              <a:rPr lang="ja-JP" altLang="en-US"/>
              <a:t>の公共事業に限定→シェア論の登場</a:t>
            </a:r>
          </a:p>
          <a:p>
            <a:r>
              <a:rPr lang="ja-JP" altLang="en-US"/>
              <a:t>日米構造協議、景気浮揚予算</a:t>
            </a:r>
          </a:p>
          <a:p>
            <a:r>
              <a:rPr lang="ja-JP" altLang="en-US"/>
              <a:t>地方単独事業の破綻→公共事業の聖域化廃止</a:t>
            </a:r>
          </a:p>
          <a:p>
            <a:endParaRPr lang="en-US" altLang="ja-JP"/>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ln w="28575" cap="flat">
            <a:solidFill>
              <a:schemeClr val="tx1"/>
            </a:solidFill>
          </a:ln>
        </p:spPr>
        <p:txBody>
          <a:bodyPr/>
          <a:lstStyle/>
          <a:p>
            <a:r>
              <a:rPr lang="ja-JP" altLang="en-US"/>
              <a:t>地域開発促進計画法</a:t>
            </a:r>
          </a:p>
        </p:txBody>
      </p:sp>
      <p:sp>
        <p:nvSpPr>
          <p:cNvPr id="3075" name="Rectangle 3"/>
          <p:cNvSpPr>
            <a:spLocks noGrp="1" noChangeArrowheads="1"/>
          </p:cNvSpPr>
          <p:nvPr>
            <p:ph type="body" idx="1"/>
          </p:nvPr>
        </p:nvSpPr>
        <p:spPr/>
        <p:txBody>
          <a:bodyPr/>
          <a:lstStyle/>
          <a:p>
            <a:pPr>
              <a:buFontTx/>
              <a:buNone/>
            </a:pPr>
            <a:r>
              <a:rPr lang="ja-JP" altLang="en-US"/>
              <a:t>　　　</a:t>
            </a:r>
          </a:p>
          <a:p>
            <a:r>
              <a:rPr lang="ja-JP" altLang="en-US"/>
              <a:t>公共事業の補助率アップ、地域公庫の設立をねらう→結果は開発銀行地域開発融資</a:t>
            </a:r>
          </a:p>
          <a:p>
            <a:r>
              <a:rPr lang="ja-JP" altLang="en-US"/>
              <a:t>政策金融：開銀都市開発融資に不良債権が少ない。ある程度リスクがないと政策金融の意味がない。</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3213" y="115888"/>
            <a:ext cx="8229600" cy="1225550"/>
          </a:xfrm>
          <a:ln>
            <a:solidFill>
              <a:schemeClr val="tx1"/>
            </a:solidFill>
          </a:ln>
        </p:spPr>
        <p:txBody>
          <a:bodyPr/>
          <a:lstStyle/>
          <a:p>
            <a:r>
              <a:rPr lang="ja-JP" altLang="en-US" sz="3600"/>
              <a:t>条件不利地域振興計画法</a:t>
            </a:r>
            <a:br>
              <a:rPr lang="ja-JP" altLang="en-US" sz="3600"/>
            </a:br>
            <a:r>
              <a:rPr lang="ja-JP" altLang="en-US" sz="3600"/>
              <a:t>（ハンディキャップ法）　</a:t>
            </a:r>
          </a:p>
        </p:txBody>
      </p:sp>
      <p:sp>
        <p:nvSpPr>
          <p:cNvPr id="6147" name="Rectangle 3"/>
          <p:cNvSpPr>
            <a:spLocks noGrp="1" noChangeArrowheads="1"/>
          </p:cNvSpPr>
          <p:nvPr>
            <p:ph type="body" idx="1"/>
          </p:nvPr>
        </p:nvSpPr>
        <p:spPr>
          <a:xfrm>
            <a:off x="179388" y="1557338"/>
            <a:ext cx="8507412" cy="5256212"/>
          </a:xfrm>
        </p:spPr>
        <p:txBody>
          <a:bodyPr/>
          <a:lstStyle/>
          <a:p>
            <a:pPr>
              <a:buFontTx/>
              <a:buNone/>
            </a:pPr>
            <a:r>
              <a:rPr lang="ja-JP" altLang="en-US" sz="2800"/>
              <a:t>施策の卒業問題　　地域存続権</a:t>
            </a:r>
          </a:p>
          <a:p>
            <a:r>
              <a:rPr lang="ja-JP" altLang="en-US" sz="2800"/>
              <a:t>過疎地域対策緊急措置法、過疎地域振興特別措置法、過疎地域活性化特別措置法　</a:t>
            </a:r>
          </a:p>
          <a:p>
            <a:r>
              <a:rPr lang="ja-JP" altLang="en-US" sz="2800"/>
              <a:t>昭和４５年以来累積６２兆円</a:t>
            </a:r>
          </a:p>
          <a:p>
            <a:r>
              <a:rPr lang="ja-JP" altLang="en-US" sz="2800"/>
              <a:t>自然的　　　山村（５００万）ダム対策の裏</a:t>
            </a:r>
          </a:p>
          <a:p>
            <a:pPr>
              <a:buFontTx/>
              <a:buNone/>
            </a:pPr>
            <a:r>
              <a:rPr lang="ja-JP" altLang="en-US" sz="2800"/>
              <a:t>　　　　　　　　　豪雪地帯（２０００万人）　</a:t>
            </a:r>
          </a:p>
          <a:p>
            <a:pPr>
              <a:buFontTx/>
              <a:buNone/>
            </a:pPr>
            <a:r>
              <a:rPr lang="ja-JP" altLang="en-US" sz="2800"/>
              <a:t>　　　　　　　　　特殊土壌地帯（１３００万人）</a:t>
            </a:r>
          </a:p>
          <a:p>
            <a:r>
              <a:rPr lang="ja-JP" altLang="en-US" sz="2800"/>
              <a:t>地理的　　　半島（５００万）　　</a:t>
            </a:r>
          </a:p>
          <a:p>
            <a:pPr>
              <a:buFontTx/>
              <a:buNone/>
            </a:pPr>
            <a:r>
              <a:rPr lang="ja-JP" altLang="en-US" sz="2800"/>
              <a:t>　　　　　　　　　離島（５０万）有人離島２８０</a:t>
            </a:r>
          </a:p>
          <a:p>
            <a:r>
              <a:rPr lang="ja-JP" altLang="en-US" sz="2800"/>
              <a:t>歴史的　　　奄美（１４万人）、小笠原（２０００人）</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t>吉祥寺　ハモニカ横町</a:t>
            </a:r>
            <a:r>
              <a:rPr lang="ja-JP" altLang="en-US" dirty="0" smtClean="0"/>
              <a:t>丁</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ja-JP" altLang="en-US" dirty="0" smtClean="0"/>
              <a:t>途上国の大都市周辺にはスクォッターと呼ばれる不法占拠の土地が広がっている</a:t>
            </a:r>
            <a:endParaRPr kumimoji="1" lang="en-US" altLang="ja-JP" dirty="0" smtClean="0"/>
          </a:p>
          <a:p>
            <a:r>
              <a:rPr lang="ja-JP" altLang="en-US" dirty="0" smtClean="0"/>
              <a:t>ヤミ市が有していた社会的機能は、現代も街かどワゴン車による弁当販売等から資本蓄積する層が存在</a:t>
            </a:r>
            <a:endParaRPr lang="en-US" altLang="ja-JP" dirty="0" smtClean="0"/>
          </a:p>
          <a:p>
            <a:r>
              <a:rPr lang="ja-JP" altLang="en-US" dirty="0" smtClean="0"/>
              <a:t>独特の空間が再評価され、リノベーションされることで、現代的な空間に生まれ変わることがある。一時は非合法の危険な場所というイメージを持たれた場所が、逆に人を引き付ける要素になる</a:t>
            </a:r>
            <a:endParaRPr lang="en-US" altLang="ja-JP"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cap="flat">
            <a:solidFill>
              <a:schemeClr val="tx1"/>
            </a:solidFill>
            <a:prstDash val="dashDot"/>
          </a:ln>
        </p:spPr>
        <p:txBody>
          <a:bodyPr/>
          <a:lstStyle/>
          <a:p>
            <a:r>
              <a:rPr lang="ja-JP" altLang="en-US"/>
              <a:t>過疎</a:t>
            </a:r>
          </a:p>
        </p:txBody>
      </p:sp>
      <p:sp>
        <p:nvSpPr>
          <p:cNvPr id="8195" name="Rectangle 3"/>
          <p:cNvSpPr>
            <a:spLocks noGrp="1" noChangeArrowheads="1"/>
          </p:cNvSpPr>
          <p:nvPr>
            <p:ph type="body" idx="1"/>
          </p:nvPr>
        </p:nvSpPr>
        <p:spPr>
          <a:xfrm>
            <a:off x="250825" y="1600200"/>
            <a:ext cx="8642350" cy="4205288"/>
          </a:xfrm>
        </p:spPr>
        <p:txBody>
          <a:bodyPr/>
          <a:lstStyle/>
          <a:p>
            <a:pPr>
              <a:buFontTx/>
              <a:buNone/>
            </a:pPr>
            <a:r>
              <a:rPr lang="ja-JP" altLang="en-US" sz="2800"/>
              <a:t>社会的過疎（８００万）　価値観の問題　　</a:t>
            </a:r>
          </a:p>
          <a:p>
            <a:r>
              <a:rPr lang="ja-JP" altLang="en-US" sz="2800"/>
              <a:t>「過疎」は島根県匹見町がはじめて使う</a:t>
            </a:r>
          </a:p>
          <a:p>
            <a:r>
              <a:rPr lang="ja-JP" altLang="en-US" sz="2800"/>
              <a:t>政府の公式文書ではじめて「過疎」の言葉を用いたのは経済社会発展計画（昭和４２年３月閣議決定）</a:t>
            </a:r>
          </a:p>
          <a:p>
            <a:r>
              <a:rPr lang="ja-JP" altLang="en-US" sz="2800"/>
              <a:t>ドイツでは２０００人以下の小村に７００万人居住</a:t>
            </a:r>
          </a:p>
          <a:p>
            <a:r>
              <a:rPr lang="ja-JP" altLang="en-US" sz="2800"/>
              <a:t>年率２％の人口減少は８０年複利でゼロになるペース</a:t>
            </a:r>
          </a:p>
          <a:p>
            <a:r>
              <a:rPr lang="ja-JP" altLang="en-US" sz="2800"/>
              <a:t>障害者基本法の対象者数４９０万人</a:t>
            </a:r>
          </a:p>
          <a:p>
            <a:r>
              <a:rPr lang="ja-JP" altLang="en-US" sz="2800"/>
              <a:t>米国の失業者数４２０万人</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620713"/>
            <a:ext cx="8229600" cy="5976937"/>
          </a:xfrm>
        </p:spPr>
        <p:txBody>
          <a:bodyPr/>
          <a:lstStyle/>
          <a:p>
            <a:pPr>
              <a:lnSpc>
                <a:spcPct val="90000"/>
              </a:lnSpc>
            </a:pPr>
            <a:r>
              <a:rPr lang="ja-JP" altLang="en-US" sz="2800"/>
              <a:t>（礼文島：居酒屋、スナック、パチンコ屋、創価学会、キリスト教会、ドーム、フェリーターミナ空港ターミナル、町営本屋等がみられた。モーテルは未確認。あとは地域の誇りだけではないか）</a:t>
            </a:r>
          </a:p>
          <a:p>
            <a:pPr>
              <a:lnSpc>
                <a:spcPct val="90000"/>
              </a:lnSpc>
            </a:pPr>
            <a:r>
              <a:rPr lang="ja-JP" altLang="en-US" sz="2800"/>
              <a:t>（これだけ長期に地域間格差という割れる状態が長期に固定化していると言うことは、人口移動がほとんどおさまっている現在では、実質地域間格差がないと判断することも可能である）</a:t>
            </a:r>
          </a:p>
          <a:p>
            <a:pPr>
              <a:lnSpc>
                <a:spcPct val="90000"/>
              </a:lnSpc>
            </a:pPr>
            <a:r>
              <a:rPr lang="ja-JP" altLang="en-US" sz="2800"/>
              <a:t>（</a:t>
            </a:r>
            <a:r>
              <a:rPr lang="en-US" altLang="ja-JP" sz="2800"/>
              <a:t>ODA</a:t>
            </a:r>
            <a:r>
              <a:rPr lang="ja-JP" altLang="en-US" sz="2800"/>
              <a:t>と地域間不公平問題は、移民の自由の有無で根本的に異なる）</a:t>
            </a:r>
          </a:p>
          <a:p>
            <a:pPr>
              <a:lnSpc>
                <a:spcPct val="90000"/>
              </a:lnSpc>
            </a:pPr>
            <a:r>
              <a:rPr lang="ja-JP" altLang="en-US" sz="2800"/>
              <a:t>図書館のない市町村数　１１９３（５５．１％）</a:t>
            </a:r>
          </a:p>
          <a:p>
            <a:pPr>
              <a:lnSpc>
                <a:spcPct val="90000"/>
              </a:lnSpc>
            </a:pPr>
            <a:r>
              <a:rPr lang="ja-JP" altLang="en-US" sz="2800"/>
              <a:t>アメリカでも４６００万人が医師不足（</a:t>
            </a:r>
            <a:r>
              <a:rPr lang="en-US" altLang="ja-JP" sz="2800"/>
              <a:t>doctors</a:t>
            </a:r>
            <a:r>
              <a:rPr lang="ja-JP" altLang="en-US" sz="2800"/>
              <a:t>　</a:t>
            </a:r>
            <a:r>
              <a:rPr lang="en-US" altLang="ja-JP" sz="2800"/>
              <a:t>shortage</a:t>
            </a:r>
            <a:r>
              <a:rPr lang="ja-JP" altLang="en-US" sz="2800"/>
              <a:t>）地域に居住</a:t>
            </a:r>
          </a:p>
          <a:p>
            <a:pPr>
              <a:lnSpc>
                <a:spcPct val="90000"/>
              </a:lnSpc>
            </a:pPr>
            <a:endParaRPr lang="en-US" altLang="ja-JP" sz="28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87325"/>
            <a:ext cx="8229600" cy="1081088"/>
          </a:xfrm>
          <a:ln>
            <a:solidFill>
              <a:schemeClr val="tx1"/>
            </a:solidFill>
          </a:ln>
        </p:spPr>
        <p:txBody>
          <a:bodyPr/>
          <a:lstStyle/>
          <a:p>
            <a:r>
              <a:rPr lang="ja-JP" altLang="en-US"/>
              <a:t>モデル地域振興計画</a:t>
            </a:r>
          </a:p>
        </p:txBody>
      </p:sp>
      <p:sp>
        <p:nvSpPr>
          <p:cNvPr id="4099" name="Rectangle 3"/>
          <p:cNvSpPr>
            <a:spLocks noGrp="1" noChangeArrowheads="1"/>
          </p:cNvSpPr>
          <p:nvPr>
            <p:ph type="body" idx="1"/>
          </p:nvPr>
        </p:nvSpPr>
        <p:spPr>
          <a:xfrm>
            <a:off x="142875" y="1341438"/>
            <a:ext cx="8893175" cy="5472112"/>
          </a:xfrm>
        </p:spPr>
        <p:txBody>
          <a:bodyPr/>
          <a:lstStyle/>
          <a:p>
            <a:pPr>
              <a:lnSpc>
                <a:spcPct val="80000"/>
              </a:lnSpc>
            </a:pPr>
            <a:r>
              <a:rPr lang="en-US" altLang="ja-JP" sz="2800"/>
              <a:t> </a:t>
            </a:r>
            <a:r>
              <a:rPr lang="ja-JP" altLang="en-US" sz="2800"/>
              <a:t>新産（３７年、非太平洋ベルト）</a:t>
            </a:r>
          </a:p>
          <a:p>
            <a:pPr>
              <a:lnSpc>
                <a:spcPct val="80000"/>
              </a:lnSpc>
              <a:buFontTx/>
              <a:buNone/>
            </a:pPr>
            <a:r>
              <a:rPr lang="ja-JP" altLang="en-US" sz="2800"/>
              <a:t>　　工特（３９年、太平洋ベルト地帯、播磨、鹿島）</a:t>
            </a:r>
          </a:p>
          <a:p>
            <a:pPr>
              <a:lnSpc>
                <a:spcPct val="80000"/>
              </a:lnSpc>
            </a:pPr>
            <a:r>
              <a:rPr lang="ja-JP" altLang="en-US" sz="2800"/>
              <a:t>地域開発基幹都市構想（自治）広域都市建設計画（建設）工業地帯開発構想（通産）を国土総合開発事業調整費を利用してまとめ、新産計画を作成。</a:t>
            </a:r>
          </a:p>
          <a:p>
            <a:pPr>
              <a:lnSpc>
                <a:spcPct val="80000"/>
              </a:lnSpc>
            </a:pPr>
            <a:r>
              <a:rPr lang="ja-JP" altLang="en-US" sz="2800"/>
              <a:t>五次計画までで８２兆円、六次計画（目標１２年）生活関連が７割</a:t>
            </a:r>
          </a:p>
          <a:p>
            <a:pPr>
              <a:lnSpc>
                <a:spcPct val="80000"/>
              </a:lnSpc>
            </a:pPr>
            <a:r>
              <a:rPr lang="ja-JP" altLang="en-US" sz="2800"/>
              <a:t>総花的指定への批判、地方分権からの批判につながる</a:t>
            </a:r>
          </a:p>
          <a:p>
            <a:pPr>
              <a:lnSpc>
                <a:spcPct val="80000"/>
              </a:lnSpc>
            </a:pPr>
            <a:r>
              <a:rPr lang="ja-JP" altLang="en-US" sz="2800"/>
              <a:t>テクノポリス法（</a:t>
            </a:r>
            <a:r>
              <a:rPr lang="en-US" altLang="ja-JP" sz="2800"/>
              <a:t>S</a:t>
            </a:r>
            <a:r>
              <a:rPr lang="ja-JP" altLang="en-US" sz="2800"/>
              <a:t>５８年）ソフト面への施策へウェイトを移す</a:t>
            </a:r>
          </a:p>
          <a:p>
            <a:pPr>
              <a:lnSpc>
                <a:spcPct val="80000"/>
              </a:lnSpc>
            </a:pPr>
            <a:r>
              <a:rPr lang="ja-JP" altLang="en-US" sz="2800"/>
              <a:t>頭脳立地法（</a:t>
            </a:r>
            <a:r>
              <a:rPr lang="en-US" altLang="ja-JP" sz="2800"/>
              <a:t>s</a:t>
            </a:r>
            <a:r>
              <a:rPr lang="ja-JP" altLang="en-US" sz="2800"/>
              <a:t>６３）国の支援も税、融資へウェイトを移す</a:t>
            </a:r>
          </a:p>
          <a:p>
            <a:pPr>
              <a:lnSpc>
                <a:spcPct val="80000"/>
              </a:lnSpc>
              <a:buFontTx/>
              <a:buNone/>
            </a:pPr>
            <a:r>
              <a:rPr lang="ja-JP" altLang="en-US" sz="2800"/>
              <a:t>→　新事業創出促進法（</a:t>
            </a:r>
            <a:r>
              <a:rPr lang="en-US" altLang="ja-JP" sz="2800"/>
              <a:t>H</a:t>
            </a:r>
            <a:r>
              <a:rPr lang="ja-JP" altLang="en-US" sz="2800"/>
              <a:t>１０）　地域の自主性へウェイト</a:t>
            </a:r>
          </a:p>
          <a:p>
            <a:pPr>
              <a:lnSpc>
                <a:spcPct val="80000"/>
              </a:lnSpc>
            </a:pPr>
            <a:r>
              <a:rPr lang="ja-JP" altLang="en-US" sz="2800"/>
              <a:t>　リゾート法</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38100" cmpd="dbl">
            <a:solidFill>
              <a:schemeClr val="tx1"/>
            </a:solidFill>
          </a:ln>
        </p:spPr>
        <p:txBody>
          <a:bodyPr/>
          <a:lstStyle/>
          <a:p>
            <a:r>
              <a:rPr lang="ja-JP" altLang="en-US"/>
              <a:t>国土利用計画法</a:t>
            </a:r>
          </a:p>
        </p:txBody>
      </p:sp>
      <p:sp>
        <p:nvSpPr>
          <p:cNvPr id="5123" name="Rectangle 3"/>
          <p:cNvSpPr>
            <a:spLocks noGrp="1" noChangeArrowheads="1"/>
          </p:cNvSpPr>
          <p:nvPr>
            <p:ph type="body" idx="1"/>
          </p:nvPr>
        </p:nvSpPr>
        <p:spPr/>
        <p:txBody>
          <a:bodyPr/>
          <a:lstStyle/>
          <a:p>
            <a:pPr>
              <a:lnSpc>
                <a:spcPct val="90000"/>
              </a:lnSpc>
            </a:pPr>
            <a:r>
              <a:rPr lang="ja-JP" altLang="en-US"/>
              <a:t>土地利用計画　重複地位が国土面積の約半分</a:t>
            </a:r>
          </a:p>
          <a:p>
            <a:pPr>
              <a:lnSpc>
                <a:spcPct val="90000"/>
              </a:lnSpc>
            </a:pPr>
            <a:r>
              <a:rPr lang="ja-JP" altLang="en-US"/>
              <a:t>都市２７　農業４６　森林６８　自然公園１４　自然保全</a:t>
            </a:r>
            <a:r>
              <a:rPr lang="en-US" altLang="ja-JP"/>
              <a:t>0.3</a:t>
            </a:r>
            <a:r>
              <a:rPr lang="ja-JP" altLang="en-US"/>
              <a:t>　個別法規制</a:t>
            </a:r>
          </a:p>
          <a:p>
            <a:pPr>
              <a:lnSpc>
                <a:spcPct val="90000"/>
              </a:lnSpc>
            </a:pPr>
            <a:r>
              <a:rPr lang="ja-JP" altLang="en-US"/>
              <a:t>純粋白地地域　河川のダム水面、自衛隊演習場　　０．７％</a:t>
            </a:r>
          </a:p>
          <a:p>
            <a:pPr>
              <a:lnSpc>
                <a:spcPct val="90000"/>
              </a:lnSpc>
            </a:pPr>
            <a:r>
              <a:rPr lang="ja-JP" altLang="en-US"/>
              <a:t>国土利用計画法制定の経緯　　Ｓ５１．５　Ｓ６０．１２　Ｈ８．２</a:t>
            </a:r>
          </a:p>
          <a:p>
            <a:pPr>
              <a:lnSpc>
                <a:spcPct val="90000"/>
              </a:lnSpc>
            </a:pPr>
            <a:r>
              <a:rPr lang="ja-JP" altLang="en-US"/>
              <a:t>市町村計画　１８８１（５７．８％）</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ln>
            <a:solidFill>
              <a:schemeClr val="tx1"/>
            </a:solidFill>
          </a:ln>
        </p:spPr>
        <p:txBody>
          <a:bodyPr/>
          <a:lstStyle/>
          <a:p>
            <a:r>
              <a:rPr lang="ja-JP" altLang="en-US" sz="3600"/>
              <a:t>国土利用計画法の基本性　</a:t>
            </a:r>
            <a:br>
              <a:rPr lang="ja-JP" altLang="en-US" sz="3600"/>
            </a:br>
            <a:r>
              <a:rPr lang="ja-JP" altLang="en-US" sz="2800"/>
              <a:t>参議院建設委員会 昭和</a:t>
            </a:r>
            <a:r>
              <a:rPr lang="en-US" altLang="ja-JP" sz="2800"/>
              <a:t>49</a:t>
            </a:r>
            <a:r>
              <a:rPr lang="ja-JP" altLang="en-US" sz="2800"/>
              <a:t>年</a:t>
            </a:r>
            <a:r>
              <a:rPr lang="en-US" altLang="ja-JP" sz="2800"/>
              <a:t>05</a:t>
            </a:r>
            <a:r>
              <a:rPr lang="ja-JP" altLang="en-US" sz="2800"/>
              <a:t>月</a:t>
            </a:r>
            <a:r>
              <a:rPr lang="en-US" altLang="ja-JP" sz="2800"/>
              <a:t>16</a:t>
            </a:r>
            <a:r>
              <a:rPr lang="ja-JP" altLang="en-US" sz="2800"/>
              <a:t>日</a:t>
            </a:r>
          </a:p>
        </p:txBody>
      </p:sp>
      <p:sp>
        <p:nvSpPr>
          <p:cNvPr id="64515" name="Rectangle 3"/>
          <p:cNvSpPr>
            <a:spLocks noGrp="1" noChangeArrowheads="1"/>
          </p:cNvSpPr>
          <p:nvPr>
            <p:ph type="body" idx="1"/>
          </p:nvPr>
        </p:nvSpPr>
        <p:spPr>
          <a:xfrm>
            <a:off x="457200" y="1600200"/>
            <a:ext cx="8229600" cy="5257800"/>
          </a:xfrm>
        </p:spPr>
        <p:txBody>
          <a:bodyPr/>
          <a:lstStyle/>
          <a:p>
            <a:pPr>
              <a:lnSpc>
                <a:spcPct val="80000"/>
              </a:lnSpc>
            </a:pPr>
            <a:endParaRPr lang="en-US" altLang="ja-JP" sz="2400"/>
          </a:p>
          <a:p>
            <a:pPr>
              <a:lnSpc>
                <a:spcPct val="80000"/>
              </a:lnSpc>
            </a:pPr>
            <a:r>
              <a:rPr lang="ja-JP" altLang="en-US" sz="2400"/>
              <a:t>春日正一君　国土の利用、総合的な利用といえば、さっき読み上げたようなこと全体が含まれなければ計画にも何にもなるもんじゃないのでしてね。いまの御答弁では、私、この法律にいう全国計画というものがどんなものか、ちっともイメージがはっきりしないわけなんです。</a:t>
            </a:r>
            <a:br>
              <a:rPr lang="ja-JP" altLang="en-US" sz="2400"/>
            </a:br>
            <a:r>
              <a:rPr lang="ja-JP" altLang="en-US" sz="2400"/>
              <a:t>　そこで、第六条では「全国計画以外の国の計画は、国土の利用に関しては、全国計画を基本とするものとする。」、こういうふうにあるんですね。そこで、全国計画以外の国の計画で土地利用に関するものというのは、一体どういうものをさしておいでになるのか。たとえば想定されるものとしては、新全総の土地利用に関する部分、それから首都圏整備基本計画に定めてある土地利用に関する部分がある、あるいは新産都市建設基本計画に定める土地利用計画というようなものも、やはり土地利用というものがあるのですね。そうすると、そういうものは全部今度の法律案の第六条によって、この計画に従属するということになるわけですか。</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457200" y="333375"/>
            <a:ext cx="8229600" cy="6524625"/>
          </a:xfrm>
        </p:spPr>
        <p:txBody>
          <a:bodyPr/>
          <a:lstStyle/>
          <a:p>
            <a:pPr>
              <a:lnSpc>
                <a:spcPct val="80000"/>
              </a:lnSpc>
            </a:pPr>
            <a:r>
              <a:rPr lang="en-US" altLang="ja-JP" sz="1800"/>
              <a:t>○</a:t>
            </a:r>
            <a:r>
              <a:rPr lang="ja-JP" altLang="en-US" sz="1800"/>
              <a:t>政府委員（下河辺淳君）　ただいま昭和二十五年の国土総合開発法の御質問がありましたので、私から多少御説明さしていただきますが、昭和二十五年の国土総合開発におきます基本ということは、国土総合開発の中の全国総合開発計画、</a:t>
            </a:r>
            <a:r>
              <a:rPr lang="ja-JP" altLang="en-US" sz="1800" b="1">
                <a:solidFill>
                  <a:srgbClr val="CC0000"/>
                </a:solidFill>
              </a:rPr>
              <a:t>都道府県総合開発計画</a:t>
            </a:r>
            <a:r>
              <a:rPr lang="ja-JP" altLang="en-US" sz="1800"/>
              <a:t>、特定地域総合開発計画というふうな、その国土総合開発の中で定められます計画に対してのみ基本性を認めているものというふうに、私どもは理解しております。</a:t>
            </a:r>
            <a:br>
              <a:rPr lang="ja-JP" altLang="en-US" sz="1800"/>
            </a:br>
            <a:r>
              <a:rPr lang="ja-JP" altLang="en-US" sz="1800"/>
              <a:t>　そこで、政府が出しました新しい国土総合開発案におきましては、この国土総合開発の中の計画だけに基本性を認めるものではなくて、わが国で行なわれますすべての総合開発計画に対して基本性を持つということに法律を改正していただこうということを政府案としては出していたわけでございます。このたびの国土利用計画法案につきましては、総合開発全体に及ぶものではなくて、土地の利用に関するものに限定しているということになりましたので、第六条の基本性というのは、国土利用計画法に基づきます土地の利用計画に関してのみ国の計画の全体に基本性が及んだというふうに理解しておりますので、この基本性というものが施行されましても、国がつくります全体の総合開発計画なり、あるいは開発事業計画にまではこの基本性が及ばないと解釈すべきであるというふうに見ておるわけでございます。ただし、御指摘がありましたように、総合開発計画というものは、最後はすべて土地に還元されて投影されてくるという、先ほど御指摘いただいた成田先生の論文でもそのとおりだろうと思うわけでありますが、ただ、重要なことは、その総合開発計画の是非あるいは決定をこの国土利用計画法でするものではないということが一つの特色だろうと考えておりまして、他の法令によって決定された場合に、この国土利用計画との調整ということが当然義務づけられてきまして、そのときに、この国土利用計画が基本性を六条でうたっておりますので、この土地利用計画との調整が整わなければ、やはり認めることができないというふうにつながるのではないかということで、他の総合開発関係のたくさんあります法令との調整問題が土地に投影する段階で必要になってくるというふうに見ております。</a:t>
            </a:r>
          </a:p>
          <a:p>
            <a:pPr>
              <a:lnSpc>
                <a:spcPct val="80000"/>
              </a:lnSpc>
            </a:pPr>
            <a:endParaRPr lang="en-US" altLang="ja-JP" sz="180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ln w="38100" cmpd="dbl">
            <a:solidFill>
              <a:schemeClr val="tx1"/>
            </a:solidFill>
          </a:ln>
        </p:spPr>
        <p:txBody>
          <a:bodyPr/>
          <a:lstStyle/>
          <a:p>
            <a:r>
              <a:rPr lang="ja-JP" altLang="en-US"/>
              <a:t>総合計画</a:t>
            </a:r>
          </a:p>
        </p:txBody>
      </p:sp>
      <p:sp>
        <p:nvSpPr>
          <p:cNvPr id="13315" name="Rectangle 3"/>
          <p:cNvSpPr>
            <a:spLocks noGrp="1" noChangeArrowheads="1"/>
          </p:cNvSpPr>
          <p:nvPr>
            <p:ph type="body" idx="1"/>
          </p:nvPr>
        </p:nvSpPr>
        <p:spPr/>
        <p:txBody>
          <a:bodyPr/>
          <a:lstStyle/>
          <a:p>
            <a:r>
              <a:rPr lang="ja-JP" altLang="en-US"/>
              <a:t>事業の総合、時間の総合、地域の総合　　</a:t>
            </a:r>
          </a:p>
          <a:p>
            <a:r>
              <a:rPr lang="ja-JP" altLang="en-US"/>
              <a:t>←→特色ある　　　戦後の１１５の戦災復興計画、公共施設等　没個性化</a:t>
            </a:r>
          </a:p>
          <a:p>
            <a:r>
              <a:rPr lang="ja-JP" altLang="en-US"/>
              <a:t>歴史的に見て３０年間</a:t>
            </a:r>
            <a:r>
              <a:rPr lang="en-US" altLang="ja-JP"/>
              <a:t>GNP</a:t>
            </a:r>
            <a:r>
              <a:rPr lang="ja-JP" altLang="en-US"/>
              <a:t>の８％以上を社会資本に投入した国は世界中でまれ（？）</a:t>
            </a:r>
          </a:p>
          <a:p>
            <a:r>
              <a:rPr lang="ja-JP" altLang="en-US"/>
              <a:t>キャッチアップを効率的に進める中で形成され、定着してきた画一的、横並び指向の制度や慣行の見直し</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ln>
            <a:solidFill>
              <a:schemeClr val="tx1"/>
            </a:solidFill>
          </a:ln>
        </p:spPr>
        <p:txBody>
          <a:bodyPr/>
          <a:lstStyle/>
          <a:p>
            <a:r>
              <a:rPr lang="ja-JP" altLang="en-US"/>
              <a:t>時のアセスメント</a:t>
            </a:r>
          </a:p>
        </p:txBody>
      </p:sp>
      <p:sp>
        <p:nvSpPr>
          <p:cNvPr id="12291" name="Rectangle 3"/>
          <p:cNvSpPr>
            <a:spLocks noGrp="1" noChangeArrowheads="1"/>
          </p:cNvSpPr>
          <p:nvPr>
            <p:ph type="body" idx="1"/>
          </p:nvPr>
        </p:nvSpPr>
        <p:spPr/>
        <p:txBody>
          <a:bodyPr/>
          <a:lstStyle/>
          <a:p>
            <a:pPr>
              <a:lnSpc>
                <a:spcPct val="90000"/>
              </a:lnSpc>
            </a:pPr>
            <a:r>
              <a:rPr lang="ja-JP" altLang="en-US" sz="2400"/>
              <a:t>わが国の行政はひたすら計画された政策を予算化し実施することを使命としててきたが、１９９７年北海道で実施された「時のアセスメント」では事業の見直しが行われ、建設省も９８年度から「再評価システム」を導入。・白老ダム建設中止、士幌高原道路事業未開削区間工事中止（費用対便益比</a:t>
            </a:r>
            <a:r>
              <a:rPr lang="en-US" altLang="ja-JP" sz="2400"/>
              <a:t>0.54</a:t>
            </a:r>
            <a:r>
              <a:rPr lang="ja-JP" altLang="en-US" sz="2400"/>
              <a:t>）、道民の森事業中止（環境保護）・参加的政策分析（</a:t>
            </a:r>
            <a:r>
              <a:rPr lang="en-US" altLang="ja-JP" sz="2400"/>
              <a:t>Participatory</a:t>
            </a:r>
            <a:r>
              <a:rPr lang="ja-JP" altLang="en-US" sz="2400"/>
              <a:t>　</a:t>
            </a:r>
            <a:r>
              <a:rPr lang="en-US" altLang="ja-JP" sz="2400"/>
              <a:t>Policy</a:t>
            </a:r>
            <a:r>
              <a:rPr lang="ja-JP" altLang="en-US" sz="2400"/>
              <a:t>　</a:t>
            </a:r>
            <a:r>
              <a:rPr lang="en-US" altLang="ja-JP" sz="2400"/>
              <a:t>Analysis</a:t>
            </a:r>
            <a:r>
              <a:rPr lang="ja-JP" altLang="en-US" sz="2400"/>
              <a:t>）　　ステイクホールダー（利害関係人）市民パネル、原子力政策円卓会議・嫌悪施設　</a:t>
            </a:r>
            <a:r>
              <a:rPr lang="en-US" altLang="ja-JP" sz="2400"/>
              <a:t>LULU</a:t>
            </a:r>
            <a:r>
              <a:rPr lang="ja-JP" altLang="en-US" sz="2400"/>
              <a:t>（</a:t>
            </a:r>
            <a:r>
              <a:rPr lang="en-US" altLang="ja-JP" sz="2400"/>
              <a:t>locally</a:t>
            </a:r>
            <a:r>
              <a:rPr lang="ja-JP" altLang="en-US" sz="2400"/>
              <a:t>　</a:t>
            </a:r>
            <a:r>
              <a:rPr lang="en-US" altLang="ja-JP" sz="2400"/>
              <a:t>unwanted</a:t>
            </a:r>
            <a:r>
              <a:rPr lang="ja-JP" altLang="en-US" sz="2400"/>
              <a:t>　</a:t>
            </a:r>
            <a:r>
              <a:rPr lang="en-US" altLang="ja-JP" sz="2400"/>
              <a:t>land</a:t>
            </a:r>
            <a:r>
              <a:rPr lang="ja-JP" altLang="en-US" sz="2400"/>
              <a:t>　</a:t>
            </a:r>
            <a:r>
              <a:rPr lang="en-US" altLang="ja-JP" sz="2400"/>
              <a:t>uses</a:t>
            </a:r>
            <a:r>
              <a:rPr lang="ja-JP" altLang="en-US" sz="2400"/>
              <a:t>）</a:t>
            </a:r>
            <a:r>
              <a:rPr lang="en-US" altLang="ja-JP" sz="2400"/>
              <a:t>NIMBY</a:t>
            </a:r>
            <a:r>
              <a:rPr lang="ja-JP" altLang="en-US" sz="2400"/>
              <a:t>（</a:t>
            </a:r>
            <a:r>
              <a:rPr lang="en-US" altLang="ja-JP" sz="2400"/>
              <a:t>not</a:t>
            </a:r>
            <a:r>
              <a:rPr lang="ja-JP" altLang="en-US" sz="2400"/>
              <a:t>　</a:t>
            </a:r>
            <a:r>
              <a:rPr lang="en-US" altLang="ja-JP" sz="2400"/>
              <a:t>in</a:t>
            </a:r>
            <a:r>
              <a:rPr lang="ja-JP" altLang="en-US" sz="2400"/>
              <a:t>　ｍｙ　</a:t>
            </a:r>
            <a:r>
              <a:rPr lang="en-US" altLang="ja-JP" sz="2400"/>
              <a:t>backyard</a:t>
            </a:r>
            <a:r>
              <a:rPr lang="ja-JP" altLang="en-US" sz="2400"/>
              <a:t>）</a:t>
            </a:r>
          </a:p>
          <a:p>
            <a:pPr>
              <a:lnSpc>
                <a:spcPct val="90000"/>
              </a:lnSpc>
            </a:pPr>
            <a:r>
              <a:rPr lang="ja-JP" altLang="en-US" sz="2400"/>
              <a:t>中国の高速道路、インドの電力会社、タイの通信会社への投資は人口が高齢化した２０２０年頃からその含み益を使って高齢化社会を支える一助になるかもしれない</a:t>
            </a:r>
          </a:p>
          <a:p>
            <a:pPr>
              <a:lnSpc>
                <a:spcPct val="90000"/>
              </a:lnSpc>
            </a:pPr>
            <a:endParaRPr lang="en-US" altLang="ja-JP" sz="24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solidFill>
              <a:schemeClr val="tx1"/>
            </a:solidFill>
          </a:ln>
        </p:spPr>
        <p:txBody>
          <a:bodyPr/>
          <a:lstStyle/>
          <a:p>
            <a:r>
              <a:rPr lang="ja-JP" altLang="en-US"/>
              <a:t>費用対便益分析</a:t>
            </a:r>
          </a:p>
        </p:txBody>
      </p:sp>
      <p:sp>
        <p:nvSpPr>
          <p:cNvPr id="10243" name="Rectangle 3"/>
          <p:cNvSpPr>
            <a:spLocks noGrp="1" noChangeArrowheads="1"/>
          </p:cNvSpPr>
          <p:nvPr>
            <p:ph type="body" idx="1"/>
          </p:nvPr>
        </p:nvSpPr>
        <p:spPr>
          <a:xfrm>
            <a:off x="457200" y="1600200"/>
            <a:ext cx="8229600" cy="4997450"/>
          </a:xfrm>
        </p:spPr>
        <p:txBody>
          <a:bodyPr/>
          <a:lstStyle/>
          <a:p>
            <a:pPr>
              <a:lnSpc>
                <a:spcPct val="80000"/>
              </a:lnSpc>
            </a:pPr>
            <a:r>
              <a:rPr lang="ja-JP" altLang="en-US" sz="1800"/>
              <a:t>欧米では制度化　　日本でも</a:t>
            </a:r>
            <a:r>
              <a:rPr lang="en-US" altLang="ja-JP" sz="1800"/>
              <a:t>ODA</a:t>
            </a:r>
            <a:r>
              <a:rPr lang="ja-JP" altLang="en-US" sz="1800"/>
              <a:t>では採用　　根本的不可能性を認識した上での制度検討</a:t>
            </a:r>
          </a:p>
          <a:p>
            <a:pPr>
              <a:lnSpc>
                <a:spcPct val="80000"/>
              </a:lnSpc>
            </a:pPr>
            <a:r>
              <a:rPr lang="ja-JP" altLang="en-US" sz="1800"/>
              <a:t>便益帰着構成表</a:t>
            </a:r>
          </a:p>
          <a:p>
            <a:pPr>
              <a:lnSpc>
                <a:spcPct val="80000"/>
              </a:lnSpc>
            </a:pPr>
            <a:r>
              <a:rPr lang="ja-JP" altLang="en-US" sz="1800"/>
              <a:t>社会資本の対</a:t>
            </a:r>
            <a:r>
              <a:rPr lang="en-US" altLang="ja-JP" sz="1800"/>
              <a:t>GDP</a:t>
            </a:r>
            <a:r>
              <a:rPr lang="ja-JP" altLang="en-US" sz="1800"/>
              <a:t>比率は　米　</a:t>
            </a:r>
            <a:r>
              <a:rPr lang="en-US" altLang="ja-JP" sz="1800"/>
              <a:t>0.8</a:t>
            </a:r>
            <a:r>
              <a:rPr lang="ja-JP" altLang="en-US" sz="1800"/>
              <a:t>　日　</a:t>
            </a:r>
            <a:r>
              <a:rPr lang="en-US" altLang="ja-JP" sz="1800"/>
              <a:t>1.2</a:t>
            </a:r>
            <a:r>
              <a:rPr lang="ja-JP" altLang="en-US" sz="1800"/>
              <a:t>　と非効率　　　水増し（談合？）非効率、費用対便益がうまく機能してこなかった。</a:t>
            </a:r>
          </a:p>
          <a:p>
            <a:pPr>
              <a:lnSpc>
                <a:spcPct val="80000"/>
              </a:lnSpc>
            </a:pPr>
            <a:endParaRPr lang="ja-JP" altLang="en-US" sz="1800"/>
          </a:p>
          <a:p>
            <a:pPr>
              <a:lnSpc>
                <a:spcPct val="80000"/>
              </a:lnSpc>
              <a:buFontTx/>
              <a:buNone/>
            </a:pPr>
            <a:r>
              <a:rPr lang="ja-JP" altLang="en-US" sz="1800"/>
              <a:t>公共投資を削り社会保障に</a:t>
            </a:r>
          </a:p>
          <a:p>
            <a:pPr>
              <a:lnSpc>
                <a:spcPct val="80000"/>
              </a:lnSpc>
              <a:buFontTx/>
              <a:buNone/>
            </a:pPr>
            <a:endParaRPr lang="ja-JP" altLang="en-US" sz="1800"/>
          </a:p>
          <a:p>
            <a:pPr>
              <a:lnSpc>
                <a:spcPct val="80000"/>
              </a:lnSpc>
            </a:pPr>
            <a:r>
              <a:rPr lang="ja-JP" altLang="en-US" sz="1800"/>
              <a:t>日本の</a:t>
            </a:r>
            <a:r>
              <a:rPr lang="en-US" altLang="ja-JP" sz="1800"/>
              <a:t>GDP</a:t>
            </a:r>
            <a:r>
              <a:rPr lang="ja-JP" altLang="en-US" sz="1800"/>
              <a:t>に対する公的資本形成の割合は７％前後と欧米諸国の２％と比較すると３倍以上も高い。一方社会保障費の同割合は１５％とアメリカやイギリスとほぼ同じ、ドイツやフランスの２５から３０％と比較すると低い水準にある。従って、国際水準から見れば社会保障の財源は第一に公共投資の削減によって捻出すべきだ</a:t>
            </a:r>
          </a:p>
          <a:p>
            <a:pPr>
              <a:lnSpc>
                <a:spcPct val="80000"/>
              </a:lnSpc>
            </a:pPr>
            <a:r>
              <a:rPr lang="ja-JP" altLang="en-US" sz="1800"/>
              <a:t>環境価値評価法</a:t>
            </a:r>
          </a:p>
          <a:p>
            <a:pPr>
              <a:lnSpc>
                <a:spcPct val="80000"/>
              </a:lnSpc>
            </a:pPr>
            <a:r>
              <a:rPr lang="en-US" altLang="ja-JP" sz="1800"/>
              <a:t>non-use   value      </a:t>
            </a:r>
            <a:r>
              <a:rPr lang="ja-JP" altLang="en-US" sz="1800"/>
              <a:t>遺産価値、代位価値　存在価値</a:t>
            </a:r>
          </a:p>
          <a:p>
            <a:pPr>
              <a:lnSpc>
                <a:spcPct val="80000"/>
              </a:lnSpc>
            </a:pPr>
            <a:r>
              <a:rPr lang="en-US" altLang="ja-JP" sz="1800"/>
              <a:t>CVM</a:t>
            </a:r>
            <a:r>
              <a:rPr lang="ja-JP" altLang="en-US" sz="1800"/>
              <a:t>　　　　「状態の変化を理解・把握できるか</a:t>
            </a:r>
          </a:p>
          <a:p>
            <a:pPr>
              <a:lnSpc>
                <a:spcPct val="80000"/>
              </a:lnSpc>
            </a:pPr>
            <a:r>
              <a:rPr lang="ja-JP" altLang="en-US" sz="1800"/>
              <a:t>　　　　　　　「状態の差」を金銭評価できるか</a:t>
            </a:r>
          </a:p>
          <a:p>
            <a:pPr>
              <a:lnSpc>
                <a:spcPct val="80000"/>
              </a:lnSpc>
            </a:pPr>
            <a:r>
              <a:rPr lang="ja-JP" altLang="en-US" sz="1800"/>
              <a:t>　　　　　　　判断を正しく表現する力</a:t>
            </a:r>
          </a:p>
          <a:p>
            <a:pPr>
              <a:lnSpc>
                <a:spcPct val="80000"/>
              </a:lnSpc>
            </a:pPr>
            <a:endParaRPr lang="en-US" altLang="ja-JP" sz="1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ln>
            <a:solidFill>
              <a:schemeClr val="tx1"/>
            </a:solidFill>
          </a:ln>
        </p:spPr>
        <p:txBody>
          <a:bodyPr/>
          <a:lstStyle/>
          <a:p>
            <a:r>
              <a:rPr lang="ja-JP" altLang="en-US"/>
              <a:t>白書の過剰</a:t>
            </a:r>
          </a:p>
        </p:txBody>
      </p:sp>
      <p:sp>
        <p:nvSpPr>
          <p:cNvPr id="69635" name="Rectangle 3"/>
          <p:cNvSpPr>
            <a:spLocks noGrp="1" noChangeArrowheads="1"/>
          </p:cNvSpPr>
          <p:nvPr>
            <p:ph type="body" idx="1"/>
          </p:nvPr>
        </p:nvSpPr>
        <p:spPr>
          <a:xfrm>
            <a:off x="0" y="1600200"/>
            <a:ext cx="9144000" cy="5257800"/>
          </a:xfrm>
        </p:spPr>
        <p:txBody>
          <a:bodyPr/>
          <a:lstStyle/>
          <a:p>
            <a:pPr>
              <a:lnSpc>
                <a:spcPct val="80000"/>
              </a:lnSpc>
            </a:pPr>
            <a:r>
              <a:rPr lang="ja-JP" altLang="en-US" sz="2000"/>
              <a:t>政府は、各省庁が毎年発行する４６種類の「白書」の統廃合や簡素化を進める </a:t>
            </a:r>
            <a:br>
              <a:rPr lang="ja-JP" altLang="en-US" sz="2000"/>
            </a:br>
            <a:r>
              <a:rPr lang="ja-JP" altLang="en-US" sz="2000"/>
              <a:t>ことを決めた。テーマや内容が重複するものが多いうえ、膨大なコストがかかる </a:t>
            </a:r>
            <a:br>
              <a:rPr lang="ja-JP" altLang="en-US" sz="2000"/>
            </a:br>
            <a:r>
              <a:rPr lang="ja-JP" altLang="en-US" sz="2000"/>
              <a:t>割には読まれていないため、与党からも「労力の無駄」などの批判が上がっていた。 </a:t>
            </a:r>
            <a:br>
              <a:rPr lang="ja-JP" altLang="en-US" sz="2000"/>
            </a:br>
            <a:r>
              <a:rPr lang="ja-JP" altLang="en-US" sz="2000"/>
              <a:t>必要な関連法改正案を通常国会に提出する。 </a:t>
            </a:r>
            <a:br>
              <a:rPr lang="ja-JP" altLang="en-US" sz="2000"/>
            </a:br>
            <a:r>
              <a:rPr lang="ja-JP" altLang="en-US" sz="2000"/>
              <a:t/>
            </a:r>
            <a:br>
              <a:rPr lang="ja-JP" altLang="en-US" sz="2000"/>
            </a:br>
            <a:r>
              <a:rPr lang="ja-JP" altLang="en-US" sz="2000"/>
              <a:t>　白書には「原子力」と「原子力安全」、「警察」と「犯罪」などテーマが共通 </a:t>
            </a:r>
            <a:br>
              <a:rPr lang="ja-JP" altLang="en-US" sz="2000"/>
            </a:br>
            <a:r>
              <a:rPr lang="ja-JP" altLang="en-US" sz="2000"/>
              <a:t>するものが多く、「環境」と「循環型社会」などデータの重複が目立つものも </a:t>
            </a:r>
            <a:br>
              <a:rPr lang="ja-JP" altLang="en-US" sz="2000"/>
            </a:br>
            <a:r>
              <a:rPr lang="ja-JP" altLang="en-US" sz="2000"/>
              <a:t>少なくない。 </a:t>
            </a:r>
            <a:br>
              <a:rPr lang="ja-JP" altLang="en-US" sz="2000"/>
            </a:br>
            <a:r>
              <a:rPr lang="ja-JP" altLang="en-US" sz="2000"/>
              <a:t>　自民党の「白書等の見直し検討に関するワーキングチーム」（座長・河村建夫 </a:t>
            </a:r>
            <a:br>
              <a:rPr lang="ja-JP" altLang="en-US" sz="2000"/>
            </a:br>
            <a:r>
              <a:rPr lang="ja-JP" altLang="en-US" sz="2000"/>
              <a:t>党政調会長代理）が各省庁に聞き取り調査したところ、白書（平均３２３ページ） </a:t>
            </a:r>
            <a:br>
              <a:rPr lang="ja-JP" altLang="en-US" sz="2000"/>
            </a:br>
            <a:r>
              <a:rPr lang="ja-JP" altLang="en-US" sz="2000"/>
              <a:t>作成には、平均７カ月（職員６人）かかり、人件費を除く調査・印刷費などの予算 </a:t>
            </a:r>
            <a:br>
              <a:rPr lang="ja-JP" altLang="en-US" sz="2000"/>
            </a:br>
            <a:r>
              <a:rPr lang="ja-JP" altLang="en-US" sz="2000"/>
              <a:t>は平均約９００万円だった。約３分の２に当たる３０種類が発行部数１万部未満に </a:t>
            </a:r>
            <a:br>
              <a:rPr lang="ja-JP" altLang="en-US" sz="2000"/>
            </a:br>
            <a:r>
              <a:rPr lang="ja-JP" altLang="en-US" sz="2000"/>
              <a:t>とどまっており、同チームは「分野の近接するものは統合するほか、大部の白書 </a:t>
            </a:r>
            <a:br>
              <a:rPr lang="ja-JP" altLang="en-US" sz="2000"/>
            </a:br>
            <a:r>
              <a:rPr lang="ja-JP" altLang="en-US" sz="2000"/>
              <a:t>から簡易なリポートへの代替も検討したい」としている。 </a:t>
            </a:r>
            <a:br>
              <a:rPr lang="ja-JP" altLang="en-US" sz="2000"/>
            </a:br>
            <a:r>
              <a:rPr lang="ja-JP" altLang="en-US" sz="2000"/>
              <a:t/>
            </a:r>
            <a:br>
              <a:rPr lang="ja-JP" altLang="en-US" sz="2000"/>
            </a:br>
            <a:r>
              <a:rPr lang="ja-JP" altLang="en-US" sz="2000"/>
              <a:t>　白書には法律で国会への報告が義務付けられている２８種類の「法定白書」と、 </a:t>
            </a:r>
            <a:br>
              <a:rPr lang="ja-JP" altLang="en-US" sz="2000"/>
            </a:br>
            <a:r>
              <a:rPr lang="ja-JP" altLang="en-US" sz="2000"/>
              <a:t>法律の規定はないが閣議に報告される１８種類の「非法定白書」がある。 </a:t>
            </a:r>
            <a:br>
              <a:rPr lang="ja-JP" altLang="en-US" sz="2000"/>
            </a:br>
            <a:endParaRPr lang="ja-JP" altLang="en-US" sz="2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descr="data:image/jpeg;base64,/9j/4AAQSkZJRgABAQAAAQABAAD/2wCEAAkGBhQSERUUEhQVFRQUFhgYFBgYFhYYFRYVFBoXFhgXFBcXHCYeGhkjGRgXIC8gJCcpLCwsGB4xNTAqNSYrLCkBCQoKDgwOGg8PGiwkHyQtLCwsKiwsLCwsLCwsLyksLCksLCwsKSwpLCwpLCwsLCksLCkpLCksLCwsLSwsLCwsLP/AABEIAMABBgMBIgACEQEDEQH/xAAbAAACAwEBAQAAAAAAAAAAAAAEBQACAwYBB//EAD0QAAIBAgQDBQYFAwQCAgMAAAECEQADBBIhMQVBURMiYXGRBjKBodHwFUJSscEUI2IzcuHxgrIHkiRDov/EABkBAAMBAQEAAAAAAAAAAAAAAAACAwQBBf/EAC0RAAICAQIEBQMEAwAAAAAAAAABAhEDEiEEMUFREyIyYXGBkfAUsdHhM0LB/9oADAMBAAIRAxEAPwD7jUqV4TQB7UpZ+Jt0Hz+tefijdF+f1rlnaY0qUr/FG6L6H61PxRui/P60WFMaVKWDibdF9D9a9HEm6D5/WiwpjKpS48SboPn9aoeKN0X5/WiwpjSpS1eJN0Hz+tQ8SboPnz+NFhQyqUtbiLgkQuhj828TpprpXlriTsYAWQAfzDQ7biugM6lKxxVjyGvn9a9/E26D5/WuWFMZ1KWniTdB8/rXn4m3QfP60WFMZ1KWfibdB6H61PxNug9D9aLDSxnUpZ+Jt0Hz+te/iTdB8/rRYaWMqlLRxJug+f1qfibdB8/rRYUxlUpZ+Jt0HofrSrB+3Vq7PZktlClotXdA7vbBOm2a20nkNTpMFhR1FSudue2FsMVzAkMikhLjIrXG7NVa4oKKS/d1Oh3ivb/tfaRM/aW2XMinIwfKbrBFLBW0EsNfOiwo6GpXKv7fWQ6oSZe32i/23gpuIbYyA3OBlaSIrTgftvaxefsDPZkBpEaksB+Y/pNFhR01Sk78fUMFLWwxMBZEkxMRO8CtxxJug+f1osKGNSqK9eV04aVDUqUAC/hy+PrS2+sMR0NPKR4w99vM0rGRhcuACSQPM0IvFByAPx09Z8vWt8TYVlOcZgJPxANJUt21BK245DuHfQDYbaD0popUMO7GOVjGg+NXxOKyDb1kfvSjBsmYQsNr+XbnvRmOtSpGaNTqGJIMnmeetdpDxS10zS3xKTGX48vga8PEP8aXYTC5XntCxg6GtoqOZuNUa44oPoHpjwZ02qp4iP0/OhbQ38qDv4rK0ZXMxqF0GaRJPQbnwqWuQPFBdB5h7+edWEf5N9axfHQY73/2b61Xhp1PlQ2JHfPnTOctKZOOKPiOISMeP01taxIMaUtAonDnbzqbySO5sUYxtBX9UKvbvA0kxnEgpK6z17sTuQZIjSj+H3s0H4ctwddqlHNO1fUyVsecXeFGhMlgYzT7rfp13pfZxhNzUOFhjEXA2mVgJJ13j4U8u7ffQ0BaA7QaGflz+v7VonkcWG4Ratqw/PryLNOgjbltRjtHwpbi7RM5T3uWsCY015D60O2HvjUkEDkbhjlvI6ZufIVOGVyjJ3uisopNDX+qFXVgRP3+1JbOMMnObaiNCHG+53PSKZ4d5XQzy0+NZ8XE5HKpFZ44pbF2xIBoNcFaAeA47QguRcuBjEwuYGQozN3QQNTpqZ9uDU+dQVF8XkTG8GJl+FYeQRbKx2cKruqf2CDam2pCHKQIkcqMvi24AZfdZHGpHetsHU6dGUGsasa5+synfAgY4nh1i4xZkJJ377iYVkGg0gB3gbAuzbkms+EcJw+GzdghTPGaXuNOXNHvkx7x261sxqKKP1mUPAgF2cNbuOpKLmBkNAkGCJBjeDTccNH6vlSnhg/uL510delw03khqkZM0dMqRQW6lXqVqIkqVKlAEpFix328zT2keK/1G86WQ0SltaU3bS5iSoMtrtv133pylIr3B7ZYkqNWzHU7yDO/UD0poDFsPCNCgATRHEzltltXmDA7xEheXLn6GsbjKH2MyKZYj3CfAGmZpmknFpHL8NxNzOodW1gCEgAkkEkydIijr+OVWiC3OVEjeIJnQ/Q1ol8yNaybh1sEwi+nWfqfWo5+jNOlrYtgccrH8w/3CPD78xW7W45ihkwVvbIInUa+H0HpW1+zm2crvsOv3PwFZ9mcepBuBABmRqKyxY75q2ESCACZiJ5ydJ86zxT8yeQJJI6AkkjSmfo+pOP+X6FK2sfzSxuK2+TrHXMNtD8NCT8PEUww7SKlJNLcbLJSg6NL2BQkyFk7yBPSr4e0q+7A3Omn7ChsWz5iAkidw4Bj0rPBdpnClO7J72YE7CNB119PGoJpPl+fcwdArifDxeCiQMrTqJ5EfzQdnhIEDMND+k9AsH0NN83LvaRGoy/m2G/IUhs4ohllgf8AyXX3pHujbQelauIemjg4t2ktmAIJOY7mSdzv4VpcMiNdZkysfmGg35fKluNt3GcMgDLGxYgSJG0dRR6HUTpprpzz6iefvbR1pcVSc0WlsosV3+DhlgnlElUO4APLw+dMOFYTs0KzPeJ2A38BVmvDp+30rfD3J+/KsOJ+arNE+XIFu7msWxSr7zKNY97SdNj8a3u7+lBjAq51QNClYI0GaNfPTSOvhFLDEsknH3/komkk2bXcYiEBmAJ2mrPilzhMwzESBOsUi4hiLcOCuZ0VVnprEems07wmC7ZVOTvOVYlt1ZIjUD9MHb8xFOuFva9x5VFWydqMxHMenrWoFeu8HuToI15zqZjYHT0FVB30Ak7DYeFZ5xils9xU7DOHH+4PMfuK6Kub4f8A6i+Y/cV0lerwH+P6mHiPUSpUqVuM5KlSpQBKSYkd9vM07pNih328zSyGiYhqVYpoY/8AQ9TpTK/YVhDCRM/EbUkxnArQc/2/m3Qjr0poDF8di1TkCdJ1EiZ39KbC+GTQg92YBHL/AKpXfw6AqcgJAAnSdNhJ8KY4bCJklVCypEgAGIPP412RefpTFA4lbz5RlzTEazIE/DTWmuKAUKQNwKQtw1Z3fnrnM7Zf2ro7zHs0gTp+xNNSb3O8TqjFMFsXJMQKyN4/9Ca3tO3MQINBXeHhjLCfif4NQzqmqF4V2nb+4Rhb5LCdpE89JG0b15xTCDRQSAI27sgCIjpVcJgwhGWBr1+tbcdRyy5GUaGZE89P5qX+rL7LIvgT/hSrHefyJGuka6a+VMsFbyiJJ89TSo8MctJZTLAn3xsSds0bR6UxwSuD3mB05CNalPdbDTT0Oxi93X4D9qql/XlpvWeIBjTQkaHfl0ofCWmWcxB10gRAgaes1llN777mAZi2N+fkdhmO+3OsC+uw08vpRY2+B/mudxWNbOfchXI95h+YLtHQ1r4htpMEkOL+JA2I8dtJMax/ArW0Qy8pOp11HutBA8V/ehv6G24zBV725y7+dF4fDKolABMyQBrp4VzC5a3ZWVaUK8ZYdj3SoHOQZ5j9j/NHYcxJ++dS7cEnSrW7kgivPjtKtXK6NL5XRRmB5VfDe8Qs7A7A9Rz+FD17Gh1jTr4g/wAV3BlfiXR2UFpo5Ti6Q98P3Syg29PeKuo+GgbfpXZ8JxiIqqzoHAMqWAM90DQn/Gub9psEWYEAt3XGgJ72aVB8SCax4jhmXF23Cs6whMAk92Aw05jeK1xlKMtVd/3LzjHLBJv8Q/XYeVWAogW06/frUNtev361g8CXdfdEfEXuW4eP7i+Y/cV0dIsFbUOIM6j9xT2vV4ODhjp9zFndyJUqVK2ECVKlSgCUlxZ77edOqTYsd9vOlkNExpbxRnDDIAesz4UfPn6abkQPHnQfE7oUiSFkcyBMDxpocxgHFcORmzNnkgAwSBoCOXmaa2AVsAWxJUQoYxOw1NLTjVn3hsSTIgR1+XqKacPugqSCDB5QevSuy5FJS8qRz15rhIDKBDSYYfKR0J+IpxbvP2ClgFPgZ8TWeJsjMd9/LfTc6Vd8KpshgW3P5jzynbblTrmPnaePYzw98liJmN6GxGJK7IzzO0cuWvWtMLgwDPe0B/MeoP8AFaKwUAdOu/nqaz5/UrDhfS2jLBuxHeBBBjXmBz060VxvtCQUKALbDHNMude6Omg38RWNnFFhO3hTe1anvMFyqk/5TyA5R3djUYJNNF8knFqQnNXs7/CqKZ5R4VrZXWo+xafpYSXEDSdP5NVF7wqMugqvZ1llOVnlhqNMGh3YT9/WiLKwB99KV4zPmICnlBzCPy6/M+njWzK7gmCCsVbLfmAXTSBO2us+XLlRGDQhYJzajX1kn40HfuNkU5TOmgI025xWvBM3ZDOCG5g6ka9R960mKd5KLOPksFxjsGgKSNNcwG+h8dN604fcP5ly6DnPT9tvhRV6yJkms0uKDp8ayuLjPzbJMuncdjImr29j97TUu2or2yu9Z4JxnXyUbtWZMBXmUdBV4ryKlbHPJqE1ZV1FaMw6ft9KeMbVtit9DThp/uL5j966SkHDz318/D6U/r2OCSUHT6mHiPUSpUqVtM5KlSoaAJSbFe+3maIOEf7NCuIOtcGQMtvvExyidZ98cto38aw4pw4XcuZQ0TuJidD8qOjz67mPSvC33MUye4CZeBKP/wBQ1EbcpBj1ANH8NweRSAuUb6DSedC8KwD2jLXA2dB2mp0u9pcuEpP5D2rLyMInwrxHgnbX7V1WWbYYEEWzoWRgylrbmRlProV1m7hHU43t3C3R5xThNx7hZcuXxLDr0McxRlrho7PKSZnk5jY+PjW+OTMhByQf1pnXrquYTt1rDA3FUBJSZ0yW+zXX/HM2vjNTXpvqVcpTjprYzwllAXRXUsPeGaWWddR6VhxRbVlO0vsAoIWcrNqxgCACf+q0HCLdu8b7McxLtso1cKm4EwEQKB1kmSa8x1qxirTI4LIGBIDMpldRquv/AHTShic4uV1tff3oTHOUVpiV4Ulm9bFyySUaQDlKnukg6NB3mvMN7TIb7YdVfMgIzFBklTckKQ2/cbSOXgY9wBt4e2LdpYUEkCZjMSx8hrR2Ew1st2gtoHMjMFGbUknXfUsxPWTSrwVKWlOv9f7Hk8lJyM7+UB3KycpZQNIKicpPKdppZ7Kcc/qlctaVCpWMpeCHGYDvAGRtPPeF90HYjimQ6sF6cpIrCzxguTD5o8T1/wCvWpxnjWOScbfR9vp1KOE20rNvaBr62CcKs3AZiAdIMwGMTMcj5V77P3Lz2Fa+hS4S2ZWUAgZ2yyAAPdjz350Q186eVYf12sDXWJER8vvSpPioKHh6eT59fj4M+l6hiUqjYYEySB8a9w7yDP3tWeLbWpTnF49TVnDbsV5mfL7NeC6p0GlDWn5VnMGs0uIUacYqupfHDWnbL43DsxGV8pEyIBHKZnp/NCHBsmrXf/4Hi3XxJ+J60e1zQEnRdpMAeMczMDyasr+FzGczL1gx8DT5ca9cVaZ2En6XzRa3cz6R9jSPMGaraWCQarYIQQsnxO9bOcwkbisjcW7W7X7diytIz7M/ZFedifsirohPhWk5RMzU44ovdppfP9DOTWxiloyPrUa0Z/5FVxmKPZswmQJiCT6Deg/xdjplffTuNrrEzPl8+lVWODVK+6F1S5scYC2c67b9afVzvDbjdooY6zymuirbwaSg67mfP6iVKlStpnJUqVKAJSbE+8fOnNJsT7x86DqKGh8YBk1MeNbkUJxOwWt6TM6QSNxziux5jAlmDmAYmQY6ctvUeta8NUhxNB2cM4zMdWAJUZjBOsBvUD/qq4Z74YHsl31/uctOvx9Ksy+J+SSHeLWUak2Es3A6k5YB167cj503tsxty6hWjUAyAQeR50ge5dzLosSJksSBsdeWsetJDkdxcmM+M3LSv3nhjBjMRvMR8BS/ABGkDeSQMxM7mdPOm+LfKme6qToBAneAJ0nc0rtcVBOUADMTlhSJAE6kjTSPnROVQM2ON5EeXMAxJOdhJ0EDTyptwiwyqczltRExpvtFc83EmIVtOZMM3IHqvh8/GmvDOMWzKyZzZfdYDNMRJHjWWHM25V5LNcQRmIgVkHA5D0rTiFklzBI13A8x/wA/ChRgWmcxknXujw0qcubLRql8B9o5hrpFUGEtzJAmZ256mdt5J9a9sWyAZoTE48Ad0rPQyNBM7+VZ8nq5GHKkptIcYZxsNzp60FxjEFVzLE6DWSNQNsszvVsNdBgiCJHlown+a0RJURHLYZRp3dAdvdqquWD4ZHqIsNjGFwNCw5Ufn21BjSJ0Gh8afsFGtVFg1nfS4AYywPdnNMwZnwnL86zS1OLbX3L4peajUXuW3Tw/4qwtd0AEnzMkRoMx68vgDS23Zu5iYTXxY8/HwplgBdg9pl5Zcs9NZnx6VXh5OaeOW6KZUo1JcwZhXvaRqKIxNnnSHF3rxLBVYR7pyqYPug6kf7qwvE8eTS2XUlKNocG5NUbFovddgJ2n7+9aWcOxF7NDq2U9VAie9qQdY286Y37IcQSRqDoYMjXel1aZ3Lc7VrYx/r1DCDpzMHx5+nry579qpIKkHnp8P+KzbgKHKQX/APu3j1Pj8hRuE4eEWJJ8zNbI45S8sFXuQckt2Ai9dF3OqOwUkgdyDAHM69R1rprONJBLKUgkQdyBz0pegA2qtxjzr0cUdMd+Zmm7ew7R5E1Krh/dHlUqhM1qVKlAFXcASSABuTtSe84LEgyCdCNqJ47g+1tC2TAZlnxAOaPjEfGlti2qAqoACk6DQCSTAB21JpWyiitN9TYuOutZYo9w/fWs8lxWVWWFlixBkSSSNxzkCR4VriT3D98jXYvc7KNCp0Y7OywDtBnbeRQdpGW4oN5vLu6689KLs3lvKyidtSJU76Qd+RoC3gLmYEkwd+82mo93poKtZpwbxY+u2SQU7RpJmQe9APlEHbrBpM2BuZ4JOWRBLDw2ETuPvSn4fLG502mScoQ+7zOp18q5TiOIuM5CwIY5cyXAdtiRoa4tuRPBe6Okxt1lsggZiCo105xuBHL71pVaxRDZGiSdO8DyzbR5+gprYfNYmCCYmRB3bx8aEy1nzTry0Pgx+ZysGv4a2mUsdRqBmP8AOnM0dw/FKScupG4B1jU7sIGo/wCaB4hesuQGbvLIIDZTMgEHxmPWr8Ka2CCCFzSBLKZBOWYO+v8ANLDZobI24sNx14qSYJiTA3MTp50DbvuzjR4I2KEAHU6mfh8KY4yVMHfSfOBQ7XDSTlTaKYo3FM3wynXxFWFk9Kywjd74Vnfx5EiTpuQV0kEgmTI26VlyaW1Zmzp6w1LR8Boa3u8+XxnYk7mP1fKgcFfJ3neNefjvTC8oI+/Cq4WnjlFEGtxXcx0MRoRMbmZlQNI/y/ajMFdDKJgTvrIjbfTlrWV20p0zEHTY6+mtaJcQVFVFrkd90E51BjSeW3LoKxv4kxI1H3ypda7TtiTmKywAyLHvd1pBkga8udbjBM4990zAGNJXUEg8p5VS29o/Bopc2E28bngZH1jWNNZ1PPlrpzrJrJBq1nBFSP7jHUSNNYJ002mQN+VFBqfJh8aK17MRT0N6eQOmGNaiyBWlY4nFKisWI7q5iJ1A6x8K7Dh8cOn3B5JS2PMRj1tLmdgq/eg5k0A3HWb/AE7LsNNWKpvsQG1ikfCb93F4o6KCoJGYZuzUaQqzGYkjU07v3zYxNu3fyut4AK4EEEGAGGx1jXxqine65Gp8Osb0veVXX5/P0IvH4g3bToCJzCHWNNSV2Go1jnTSyO0UMhBU7EGQaC4diBevXEtlLLWZQKUzOVUwW1IAEwIFIr3E7mDxjKQuTQ3AgIVlIntAkkKwHTTSm16d3yF/T+JcYqpJXX5/LPoeG90VKrgrgKiNuXkdjUqx5xvUqVKAAeMsBaZjPcBbTfQax8JpHYxi381xJVSBGwPdzLqOW37U/wCKYY3LTou7qV8swifnSDhfDjYTsyc0E67bmSIqcrsvBx0Pv/wJxub+2e6st3hudUGg017wGvhUxB7hpa2EvFnIIQG4hXb3FnODA5mOdM7/ALh8qIu2dmqS3F2c9a87Q9awZmnYR5kHl/z6VSz2gIBC5eeuo0EQIjetJMe29QDHiD8v4Fczj+IOLjhQkK7DvBplSo21BGp9PTpcOe4KW8S/1DU1u2i2COqVFsG7/wBOGVFZ5giY7o21b4aeJoVu3JUkZeozrBOmnrP3s0wMmywUwdYMTB32+FJ8daI9+4ujaHK3PNHPp49aYjlTU2ja7almzW1HQwDmEAk7Tv8AtWuAw6ZxKLG2y+fw1ND43DubYBZS0gzlMZQQQIneNJqvCMIyXMzFSTA0BGxPImNjWOTqb+TbBXjXwNOIjby+tK7uNRTBYCNNesA+mopvxEaDzNAVObqQ+FXjRrhT3hW9zLr3QfgPEfyfWg8PiFz5QRI3HMT4fGtLvCwSfeGubQnrOp6SdtqjJvaiPErzI3s4jooGv3tRlxZX4fsDS63wFADLPr/mTECNPhTHMAI6Dz0HM/WtGKEknfUyie6oJIm1oJEsQsnKD4CQB8qy7JEiBhyIEg3DA+Wo35U6ewsMxCd2M0gSBuCTtA+tIeI+1+FtIXWL0MUi2FPfAc5czELP9t9iZy0/hK7YbDbC4slom3AA0BYn4TpHwou7fABZiFUDUkgADxJ0FcRf9ocXfYphba2xds5rVwLmZWNt7gaSMjKSmSQNDoYJFMeE+zOKvYR7eLYh7ji4pZjca2QRAIzQYyK47xEue6MutKCxxc41bD5AWY51tsVUlEe5GQO+wJLKIBPvCYpDxbjeLZr9qxbCssi0yRcclUs3GlToO7cP5feyrMnXoOFewti0oDl7sC2AGMIBZ1t9xIUsv6iCdN66BbYGwjn8aZRFs532PwOK/pwMYCt0MdSysxUgHUqxAOYsInYCqe0PBLVu0Miw125atO5JZyjPmILMSTqBueldWaVe0eCa7h3Ce+sOn+5DmA+UfGiUfKymGVZIt9xRY4Pdw2Me9bTtLV2ZClQ65iG0DEA6jrtS/wBtbzPdwwNsocxyyVLGWTkpMetMcErPfGLtntFuW47M3MhRgAGEGQQCDvGtWxWCJvricUVUJpZtrmfvAFgWZR4E6Dl4axauNLuehCenIpSptL63VVX/AGh+xDZ+yZBc2LQHjwYAg/AmuWwtpUxb2sSM968pC3Z7rKwIyhY7mgjntW/svhWs22a3aDi5DZi2R9gQpzCCokwwiZ2ofiuGftDi7xUMoyYe2hzE3DIWW0k5iTp08NWk7SZPHBRnKF7cve/3599hz7HXicJaJ3ClZ8FYqPkKlGcGwPY2LdvmqgH/AHbn5k15VI8kYsrTnJrlbGlSpUpiRKTYj3j505pJiffPmaWQ0ShaqXPdPl/IqXEBBB2O9K3w6KpUWbhEnbNHITvsQPlSrmMWa0ecUrXFXgBmRtgfc8AT+bqD6ijEUBNLTiNIPvQdDzJOjH7FFXkBiVOw+E9Y6eFXbOxVvcEwfE7oiUdkH6be8ryM9R86PxmUkEzJUGOew38aBtcZIBUKMxuZQGLSSZiTHM8624lgc4R2ypcyjMYzARMgT8daReorDyyDuEXlKmJHn9+NLLmDm7cIiCSdSenIDbWieC4JVJIALgaGCvhz5HrQ1hrnaAMgEiGOeSNOXXWniS4itYW13urGw09PGhbmOdSdFiYEsFnTqaoM+4Ann3v9u3wBPr101HCmuAZ4UAz+rlGgI0/4rLkT1ui+KS8NWaY7iDFRCofK6vOD+xHrQuGe5c91UPlcU6ddKYfhKzpA/wDFI5eHQRWuD4atskjmI2A0mY08f3olBN2cjlcY0jDB8GUXGukAmUmdwwUghT0hhPl6FPbYZmzTAA1jZp0MD51drsqU1ktM9Ph8orO+/vKdQYza8o5iD4mupJcjrlKTthCkSJ2nXf8AjWqrb0gyRBBnRTJJ9xecGNa3sYQwPKi7WDA31p1ZndASYeYESAIg6iOkUs4P7CWLBmCzaGWiZViymFAlgTGYyYJEwYrqAsbV7FNp7i2Y2MMqKAoAAAAA0AA0AA2AiqYjGKjIGMG4SqaHUhS5E7DuqTr0ok1wHtPbsnGLIEBi10jDi6yqLTAsZLdySuptwDrJimOHbYziNu0ua5cRAZgswExqYnf4VfD4hXUOhDKwBUjYg6giuc9q8QQttSUXDkjOxUuWEEi2EUg5SBJMiR3dZILHB4m9dszbyA5yEZ0dVa2NA4thpE8gSJAnSaAHANY4XErcUOjBlbZgZB5aUtwOOudpcEm6ltJLC3l/uySbdvXvd0eMGBJnQH2ae0GyrfLvleLSluztIWzlYgSwJAzNr0A2oOFeIkYe8DYdD2pJeyWCqWUhcyNsr5iBB3OnhS+97SKyKWfJplQOpOcvpcKuAVnLmCxI3nwxx2GdsSDlUl3ftEzEF+yPagALaEwQBmEkxvNMr93JZwb3mXIl4MX1ChTZvC2XlFy6so90axU3Dsao569Sv3KcJ4uFtdnZRrhzHKtu3ACwAM75VUnmW8ecUT7P4DtSuIuMrRPZIs5Lf5Sdd20iaPxmIS9hrjJ31ClgTnCtl73dKwWGnLQ7a60i4I9oYfC4VbyJeeC3YNbJDoDcOaMwMgZSefkYoUO4Sz3elVf3OzqVBXtOZjWpUqUHCUlxQ7x86dUkxJ7x8zSyGiZVCND5VK9Ox8jSLmOKHu+PzrLHY7IFG8j9Sj9z4VhisAWMq2U6z3FO5nn8fWr4q6oIlCco/ROgjY/H5GtJTGrZfh3F4BBWf/NTHhvOv3todxAh7amYE7gxBHIkeOhpfwu+ofKbbHNAnICNd5PSQfIEb706fDKVylRl3iIHWpydSOvyzE/DbSZsvaEAggRcgnQL6yB11o/D4e2rGLklmJguGPe2A8NNvOtRw+0BPZoAus5RprmOp211rm+L+1uFsKt21bF0sYDIAFBWIzOemYco724rmvsTyNSdnQf0DD3bhHdgHIkgxGbbfnUt4FwZ7ZjrJBVYiQY09PjW+BxS3baXE1W4qsp8GAIo23hSfCk3YuyMK0FsnYUYmDA8a2iuqBxyE2MS3YttcvNktqQWPeMSQomNYk0Spsi1nzjs2yw+YZYYjLDbQSRr41y/t9iDiblnh1o9+84e8R+S0usn/wBv/EdRXYW+GWxY7DKOyyZMvLJER6U6ikDkwpF2FKOM+12Fwr5L13K8A5crkwdiIWORrmfZj2ifCYq5w/EMWVMxsOZLZFXOFMakZNR0II6RrxT28wV3NktPiHCkArYDECDzeCBzrotBDf8AyZafTDWMRiG/xSBPnqflXW4S8WRWZSpZQSp3UkSVPiDpXzD2C43ireBRLGCe6uZyLmcKjEseo5bb8q7L2b4ti7lx0xeG7EZQ1srJU6wyswJGbUEbc6DrR0LNQ4vKWy5hmiYkZo6xvFcje9gmd27THYpkkwuc6AnQEkmdOcU39nfY3D4Ry9oOXZcpZmzGJB8BuBy5UHB6FrnsN7RXH4ncwqoptWras7ycysQDHQySBGnPpVOO4PHdo7pi7dnDBcxJtqXQASw1XXYmZ51z/sX7Lf1FlsTfvYgPiGLdy4beZQSqs+Uanc9IIoA+kTSTgnGnutiu0yKti+9pWkiVWDLSYGjDXz0Fcb7M4rFvgb9z+sKJbukJcuKLhFq0DngtJ1lYHVfGkns5xJwt5r2ZxdNw3O3ZhhipNsOzKilu1zG2IjZhQdo6fH+3qMlm4vZW7hxXZOHKu1u0Cyu4IggEAa12Q4lZNtbhuIEcSrMwUMPDNFfKMJZNu6wAVFwzHFZ0wjsQLoYZWF0o3ZqJiRy8K7zhPDP6y0HxVxMXZbK9mbRtFCMyt3RyI69KAaDMT7bYK372It6fpJf/ANAaVXv/AJSwSg5O0c/424n4sRXvt5waxa4biDbs20IVSCqKCDnTmBNOfZzCqMJh4VR/Zt8h+haDmxvwTjCYqwl63IV50O4IJBBjnIr2i0UAaQK8rgBdSpUoOEpJiffPnTukmJXvHTmaWQ0TOvCN/I/tUynoasAeh9KQcWrhGJ2opcEuk6xW5Q9D6V5dssVYLKsQQrZZykiAY5wdYp3N9ATa3RAoGwiuc4p7RXe+llMrSbVospYNeW6Ecd0wCLZFwA+8CdsjCui4fwt1X+47OxjMTAEj9KgAKPn1Jo7DYBEnKsSSzeLMZJPiTXNLZxs5ezw29ihauvZ7FxcVyHdmKIpg2+y9z+4mcHUaOCZIgHYD2Hw6AB0W5GQ95VjNbDw2UCJm45kzuP0rHRgVKdREspasBdAAK0FQCpTHD2hOJLdNsiwUFw+6XnKvUwBqR02oqpFAHL+yXsUcNeuX7t03r10QzFYAkgmCSSSSB022rqDXs14RQAmv+zSPjbeLJ79u2UAjQkzDE+AZh8R0o98EMjIgChlYaAAd4ETA86KURXoNAHzb2a9o34dhhhr+Evl7bNDKsqwZi0g/HcTT0+0GMxGGF3C2FRjcK5bp72QQM490DvSI1rrC/nVCK4ds423wbit338XateCWwT65R+9eYj2HxpE/iVwsNQIcLI1Ew/8AFdvMbVUk0BZ889qOOX8UqYC0M15soxb25KIJGYTyHMztt1o32q9oX4fZNkWTla2Uw1xD3RplCuDsyjXTfTbWOxw+FVBCIFHRVAHoBXmLwS3VC3EDAEMAwkZlMg+YNAWc9wf2O/8Aw8NYuMRbtjPetxpduHvw7fpVidI1gdKERbTYPiK3XW2n9ViBnOymUKnxOYLoN4rtFNCXeF2mR0a0pW4ZuDKIZjGrRudBrvpQFnzjGey2INm5i27PNetA3FCPcuojA52tm4+j5WMiYiQIr6BwDEW3w1prP+lkUJIg5VGXUddKYBfD5VnhcIttFS2oVFEKANAPCgLOO/8Akbj9kYO/YYst1wAisjDMA6mVaMpEA6z866H2ZuZsFhiOdi1/6LRmO4bbvLku21uL0ZQQPETsfKtMJhVtoqIoVEACqBoANgKALipVq9rgH//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49508" name="AutoShape 4" descr="data:image/jpeg;base64,/9j/4AAQSkZJRgABAQAAAQABAAD/2wCEAAkGBhQSERUUEhQVFRQUFhgYFBgYFhYYFRYVFBoXFhgXFBcXHCYeGhkjGRgXIC8gJCcpLCwsGB4xNTAqNSYrLCkBCQoKDgwOGg8PGiwkHyQtLCwsKiwsLCwsLCwsLyksLCksLCwsKSwpLCwpLCwsLCksLCkpLCksLCwsLSwsLCwsLP/AABEIAMABBgMBIgACEQEDEQH/xAAbAAACAwEBAQAAAAAAAAAAAAAEBQACAwYBB//EAD0QAAIBAgQDBQYFAwQCAgMAAAECEQADBBIhMQVBURMiYXGRBjKBodHwFUJSscEUI2IzcuHxgrIHkiRDov/EABkBAAMBAQEAAAAAAAAAAAAAAAACAwQBBf/EAC0RAAICAQIEBQMEAwAAAAAAAAABAhEDEiEEMUFREyIyYXGBkfAUsdHhM0LB/9oADAMBAAIRAxEAPwD7jUqV4TQB7UpZ+Jt0Hz+tefijdF+f1rlnaY0qUr/FG6L6H61PxRui/P60WFMaVKWDibdF9D9a9HEm6D5/WiwpjKpS48SboPn9aoeKN0X5/WiwpjSpS1eJN0Hz+tQ8SboPnz+NFhQyqUtbiLgkQuhj828TpprpXlriTsYAWQAfzDQ7biugM6lKxxVjyGvn9a9/E26D5/WuWFMZ1KWniTdB8/rXn4m3QfP60WFMZ1KWfibdB6H61PxNug9D9aLDSxnUpZ+Jt0Hz+te/iTdB8/rRYaWMqlLRxJug+f1qfibdB8/rRYUxlUpZ+Jt0HofrSrB+3Vq7PZktlClotXdA7vbBOm2a20nkNTpMFhR1FSudue2FsMVzAkMikhLjIrXG7NVa4oKKS/d1Oh3ivb/tfaRM/aW2XMinIwfKbrBFLBW0EsNfOiwo6GpXKv7fWQ6oSZe32i/23gpuIbYyA3OBlaSIrTgftvaxefsDPZkBpEaksB+Y/pNFhR01Sk78fUMFLWwxMBZEkxMRO8CtxxJug+f1osKGNSqK9eV04aVDUqUAC/hy+PrS2+sMR0NPKR4w99vM0rGRhcuACSQPM0IvFByAPx09Z8vWt8TYVlOcZgJPxANJUt21BK245DuHfQDYbaD0popUMO7GOVjGg+NXxOKyDb1kfvSjBsmYQsNr+XbnvRmOtSpGaNTqGJIMnmeetdpDxS10zS3xKTGX48vga8PEP8aXYTC5XntCxg6GtoqOZuNUa44oPoHpjwZ02qp4iP0/OhbQ38qDv4rK0ZXMxqF0GaRJPQbnwqWuQPFBdB5h7+edWEf5N9axfHQY73/2b61Xhp1PlQ2JHfPnTOctKZOOKPiOISMeP01taxIMaUtAonDnbzqbySO5sUYxtBX9UKvbvA0kxnEgpK6z17sTuQZIjSj+H3s0H4ctwddqlHNO1fUyVsecXeFGhMlgYzT7rfp13pfZxhNzUOFhjEXA2mVgJJ13j4U8u7ffQ0BaA7QaGflz+v7VonkcWG4Ratqw/PryLNOgjbltRjtHwpbi7RM5T3uWsCY015D60O2HvjUkEDkbhjlvI6ZufIVOGVyjJ3uisopNDX+qFXVgRP3+1JbOMMnObaiNCHG+53PSKZ4d5XQzy0+NZ8XE5HKpFZ44pbF2xIBoNcFaAeA47QguRcuBjEwuYGQozN3QQNTpqZ9uDU+dQVF8XkTG8GJl+FYeQRbKx2cKruqf2CDam2pCHKQIkcqMvi24AZfdZHGpHetsHU6dGUGsasa5+synfAgY4nh1i4xZkJJ377iYVkGg0gB3gbAuzbkms+EcJw+GzdghTPGaXuNOXNHvkx7x261sxqKKP1mUPAgF2cNbuOpKLmBkNAkGCJBjeDTccNH6vlSnhg/uL510delw03khqkZM0dMqRQW6lXqVqIkqVKlAEpFix328zT2keK/1G86WQ0SltaU3bS5iSoMtrtv133pylIr3B7ZYkqNWzHU7yDO/UD0poDFsPCNCgATRHEzltltXmDA7xEheXLn6GsbjKH2MyKZYj3CfAGmZpmknFpHL8NxNzOodW1gCEgAkkEkydIijr+OVWiC3OVEjeIJnQ/Q1ol8yNaybh1sEwi+nWfqfWo5+jNOlrYtgccrH8w/3CPD78xW7W45ihkwVvbIInUa+H0HpW1+zm2crvsOv3PwFZ9mcepBuBABmRqKyxY75q2ESCACZiJ5ydJ86zxT8yeQJJI6AkkjSmfo+pOP+X6FK2sfzSxuK2+TrHXMNtD8NCT8PEUww7SKlJNLcbLJSg6NL2BQkyFk7yBPSr4e0q+7A3Omn7ChsWz5iAkidw4Bj0rPBdpnClO7J72YE7CNB119PGoJpPl+fcwdArifDxeCiQMrTqJ5EfzQdnhIEDMND+k9AsH0NN83LvaRGoy/m2G/IUhs4ohllgf8AyXX3pHujbQelauIemjg4t2ktmAIJOY7mSdzv4VpcMiNdZkysfmGg35fKluNt3GcMgDLGxYgSJG0dRR6HUTpprpzz6iefvbR1pcVSc0WlsosV3+DhlgnlElUO4APLw+dMOFYTs0KzPeJ2A38BVmvDp+30rfD3J+/KsOJ+arNE+XIFu7msWxSr7zKNY97SdNj8a3u7+lBjAq51QNClYI0GaNfPTSOvhFLDEsknH3/komkk2bXcYiEBmAJ2mrPilzhMwzESBOsUi4hiLcOCuZ0VVnprEems07wmC7ZVOTvOVYlt1ZIjUD9MHb8xFOuFva9x5VFWydqMxHMenrWoFeu8HuToI15zqZjYHT0FVB30Ak7DYeFZ5xils9xU7DOHH+4PMfuK6Kub4f8A6i+Y/cV0lerwH+P6mHiPUSpUqVuM5KlSpQBKSYkd9vM07pNih328zSyGiYhqVYpoY/8AQ9TpTK/YVhDCRM/EbUkxnArQc/2/m3Qjr0poDF8di1TkCdJ1EiZ39KbC+GTQg92YBHL/AKpXfw6AqcgJAAnSdNhJ8KY4bCJklVCypEgAGIPP412RefpTFA4lbz5RlzTEazIE/DTWmuKAUKQNwKQtw1Z3fnrnM7Zf2ro7zHs0gTp+xNNSb3O8TqjFMFsXJMQKyN4/9Ca3tO3MQINBXeHhjLCfif4NQzqmqF4V2nb+4Rhb5LCdpE89JG0b15xTCDRQSAI27sgCIjpVcJgwhGWBr1+tbcdRyy5GUaGZE89P5qX+rL7LIvgT/hSrHefyJGuka6a+VMsFbyiJJ89TSo8MctJZTLAn3xsSds0bR6UxwSuD3mB05CNalPdbDTT0Oxi93X4D9qql/XlpvWeIBjTQkaHfl0ofCWmWcxB10gRAgaes1llN777mAZi2N+fkdhmO+3OsC+uw08vpRY2+B/mudxWNbOfchXI95h+YLtHQ1r4htpMEkOL+JA2I8dtJMax/ArW0Qy8pOp11HutBA8V/ehv6G24zBV725y7+dF4fDKolABMyQBrp4VzC5a3ZWVaUK8ZYdj3SoHOQZ5j9j/NHYcxJ++dS7cEnSrW7kgivPjtKtXK6NL5XRRmB5VfDe8Qs7A7A9Rz+FD17Gh1jTr4g/wAV3BlfiXR2UFpo5Ti6Q98P3Syg29PeKuo+GgbfpXZ8JxiIqqzoHAMqWAM90DQn/Gub9psEWYEAt3XGgJ72aVB8SCax4jhmXF23Cs6whMAk92Aw05jeK1xlKMtVd/3LzjHLBJv8Q/XYeVWAogW06/frUNtev361g8CXdfdEfEXuW4eP7i+Y/cV0dIsFbUOIM6j9xT2vV4ODhjp9zFndyJUqVK2ECVKlSgCUlxZ77edOqTYsd9vOlkNExpbxRnDDIAesz4UfPn6abkQPHnQfE7oUiSFkcyBMDxpocxgHFcORmzNnkgAwSBoCOXmaa2AVsAWxJUQoYxOw1NLTjVn3hsSTIgR1+XqKacPugqSCDB5QevSuy5FJS8qRz15rhIDKBDSYYfKR0J+IpxbvP2ClgFPgZ8TWeJsjMd9/LfTc6Vd8KpshgW3P5jzynbblTrmPnaePYzw98liJmN6GxGJK7IzzO0cuWvWtMLgwDPe0B/MeoP8AFaKwUAdOu/nqaz5/UrDhfS2jLBuxHeBBBjXmBz060VxvtCQUKALbDHNMude6Omg38RWNnFFhO3hTe1anvMFyqk/5TyA5R3djUYJNNF8knFqQnNXs7/CqKZ5R4VrZXWo+xafpYSXEDSdP5NVF7wqMugqvZ1llOVnlhqNMGh3YT9/WiLKwB99KV4zPmICnlBzCPy6/M+njWzK7gmCCsVbLfmAXTSBO2us+XLlRGDQhYJzajX1kn40HfuNkU5TOmgI025xWvBM3ZDOCG5g6ka9R960mKd5KLOPksFxjsGgKSNNcwG+h8dN604fcP5ly6DnPT9tvhRV6yJkms0uKDp8ayuLjPzbJMuncdjImr29j97TUu2or2yu9Z4JxnXyUbtWZMBXmUdBV4ryKlbHPJqE1ZV1FaMw6ft9KeMbVtit9DThp/uL5j966SkHDz318/D6U/r2OCSUHT6mHiPUSpUqVtM5KlSoaAJSbFe+3maIOEf7NCuIOtcGQMtvvExyidZ98cto38aw4pw4XcuZQ0TuJidD8qOjz67mPSvC33MUye4CZeBKP/wBQ1EbcpBj1ANH8NweRSAuUb6DSedC8KwD2jLXA2dB2mp0u9pcuEpP5D2rLyMInwrxHgnbX7V1WWbYYEEWzoWRgylrbmRlProV1m7hHU43t3C3R5xThNx7hZcuXxLDr0McxRlrho7PKSZnk5jY+PjW+OTMhByQf1pnXrquYTt1rDA3FUBJSZ0yW+zXX/HM2vjNTXpvqVcpTjprYzwllAXRXUsPeGaWWddR6VhxRbVlO0vsAoIWcrNqxgCACf+q0HCLdu8b7McxLtso1cKm4EwEQKB1kmSa8x1qxirTI4LIGBIDMpldRquv/AHTShic4uV1tff3oTHOUVpiV4Ulm9bFyySUaQDlKnukg6NB3mvMN7TIb7YdVfMgIzFBklTckKQ2/cbSOXgY9wBt4e2LdpYUEkCZjMSx8hrR2Ew1st2gtoHMjMFGbUknXfUsxPWTSrwVKWlOv9f7Hk8lJyM7+UB3KycpZQNIKicpPKdppZ7Kcc/qlctaVCpWMpeCHGYDvAGRtPPeF90HYjimQ6sF6cpIrCzxguTD5o8T1/wCvWpxnjWOScbfR9vp1KOE20rNvaBr62CcKs3AZiAdIMwGMTMcj5V77P3Lz2Fa+hS4S2ZWUAgZ2yyAAPdjz350Q186eVYf12sDXWJER8vvSpPioKHh6eT59fj4M+l6hiUqjYYEySB8a9w7yDP3tWeLbWpTnF49TVnDbsV5mfL7NeC6p0GlDWn5VnMGs0uIUacYqupfHDWnbL43DsxGV8pEyIBHKZnp/NCHBsmrXf/4Hi3XxJ+J60e1zQEnRdpMAeMczMDyasr+FzGczL1gx8DT5ca9cVaZ2En6XzRa3cz6R9jSPMGaraWCQarYIQQsnxO9bOcwkbisjcW7W7X7diytIz7M/ZFedifsirohPhWk5RMzU44ovdppfP9DOTWxiloyPrUa0Z/5FVxmKPZswmQJiCT6Deg/xdjplffTuNrrEzPl8+lVWODVK+6F1S5scYC2c67b9afVzvDbjdooY6zymuirbwaSg67mfP6iVKlStpnJUqVKAJSbE+8fOnNJsT7x86DqKGh8YBk1MeNbkUJxOwWt6TM6QSNxziux5jAlmDmAYmQY6ctvUeta8NUhxNB2cM4zMdWAJUZjBOsBvUD/qq4Z74YHsl31/uctOvx9Ksy+J+SSHeLWUak2Es3A6k5YB167cj503tsxty6hWjUAyAQeR50ge5dzLosSJksSBsdeWsetJDkdxcmM+M3LSv3nhjBjMRvMR8BS/ABGkDeSQMxM7mdPOm+LfKme6qToBAneAJ0nc0rtcVBOUADMTlhSJAE6kjTSPnROVQM2ON5EeXMAxJOdhJ0EDTyptwiwyqczltRExpvtFc83EmIVtOZMM3IHqvh8/GmvDOMWzKyZzZfdYDNMRJHjWWHM25V5LNcQRmIgVkHA5D0rTiFklzBI13A8x/wA/ChRgWmcxknXujw0qcubLRql8B9o5hrpFUGEtzJAmZ256mdt5J9a9sWyAZoTE48Ad0rPQyNBM7+VZ8nq5GHKkptIcYZxsNzp60FxjEFVzLE6DWSNQNsszvVsNdBgiCJHlown+a0RJURHLYZRp3dAdvdqquWD4ZHqIsNjGFwNCw5Ufn21BjSJ0Gh8afsFGtVFg1nfS4AYywPdnNMwZnwnL86zS1OLbX3L4peajUXuW3Tw/4qwtd0AEnzMkRoMx68vgDS23Zu5iYTXxY8/HwplgBdg9pl5Zcs9NZnx6VXh5OaeOW6KZUo1JcwZhXvaRqKIxNnnSHF3rxLBVYR7pyqYPug6kf7qwvE8eTS2XUlKNocG5NUbFovddgJ2n7+9aWcOxF7NDq2U9VAie9qQdY286Y37IcQSRqDoYMjXel1aZ3Lc7VrYx/r1DCDpzMHx5+nry579qpIKkHnp8P+KzbgKHKQX/APu3j1Pj8hRuE4eEWJJ8zNbI45S8sFXuQckt2Ai9dF3OqOwUkgdyDAHM69R1rprONJBLKUgkQdyBz0pegA2qtxjzr0cUdMd+Zmm7ew7R5E1Krh/dHlUqhM1qVKlAFXcASSABuTtSe84LEgyCdCNqJ47g+1tC2TAZlnxAOaPjEfGlti2qAqoACk6DQCSTAB21JpWyiitN9TYuOutZYo9w/fWs8lxWVWWFlixBkSSSNxzkCR4VriT3D98jXYvc7KNCp0Y7OywDtBnbeRQdpGW4oN5vLu6689KLs3lvKyidtSJU76Qd+RoC3gLmYEkwd+82mo93poKtZpwbxY+u2SQU7RpJmQe9APlEHbrBpM2BuZ4JOWRBLDw2ETuPvSn4fLG502mScoQ+7zOp18q5TiOIuM5CwIY5cyXAdtiRoa4tuRPBe6Okxt1lsggZiCo105xuBHL71pVaxRDZGiSdO8DyzbR5+gprYfNYmCCYmRB3bx8aEy1nzTry0Pgx+ZysGv4a2mUsdRqBmP8AOnM0dw/FKScupG4B1jU7sIGo/wCaB4hesuQGbvLIIDZTMgEHxmPWr8Ka2CCCFzSBLKZBOWYO+v8ANLDZobI24sNx14qSYJiTA3MTp50DbvuzjR4I2KEAHU6mfh8KY4yVMHfSfOBQ7XDSTlTaKYo3FM3wynXxFWFk9Kywjd74Vnfx5EiTpuQV0kEgmTI26VlyaW1Zmzp6w1LR8Boa3u8+XxnYk7mP1fKgcFfJ3neNefjvTC8oI+/Cq4WnjlFEGtxXcx0MRoRMbmZlQNI/y/ajMFdDKJgTvrIjbfTlrWV20p0zEHTY6+mtaJcQVFVFrkd90E51BjSeW3LoKxv4kxI1H3ypda7TtiTmKywAyLHvd1pBkga8udbjBM4990zAGNJXUEg8p5VS29o/Bopc2E28bngZH1jWNNZ1PPlrpzrJrJBq1nBFSP7jHUSNNYJ002mQN+VFBqfJh8aK17MRT0N6eQOmGNaiyBWlY4nFKisWI7q5iJ1A6x8K7Dh8cOn3B5JS2PMRj1tLmdgq/eg5k0A3HWb/AE7LsNNWKpvsQG1ikfCb93F4o6KCoJGYZuzUaQqzGYkjU07v3zYxNu3fyut4AK4EEEGAGGx1jXxqine65Gp8Osb0veVXX5/P0IvH4g3bToCJzCHWNNSV2Go1jnTSyO0UMhBU7EGQaC4diBevXEtlLLWZQKUzOVUwW1IAEwIFIr3E7mDxjKQuTQ3AgIVlIntAkkKwHTTSm16d3yF/T+JcYqpJXX5/LPoeG90VKrgrgKiNuXkdjUqx5xvUqVKAAeMsBaZjPcBbTfQax8JpHYxi381xJVSBGwPdzLqOW37U/wCKYY3LTou7qV8swifnSDhfDjYTsyc0E67bmSIqcrsvBx0Pv/wJxub+2e6st3hudUGg017wGvhUxB7hpa2EvFnIIQG4hXb3FnODA5mOdM7/ALh8qIu2dmqS3F2c9a87Q9awZmnYR5kHl/z6VSz2gIBC5eeuo0EQIjetJMe29QDHiD8v4Fczj+IOLjhQkK7DvBplSo21BGp9PTpcOe4KW8S/1DU1u2i2COqVFsG7/wBOGVFZ5giY7o21b4aeJoVu3JUkZeozrBOmnrP3s0wMmywUwdYMTB32+FJ8daI9+4ujaHK3PNHPp49aYjlTU2ja7almzW1HQwDmEAk7Tv8AtWuAw6ZxKLG2y+fw1ND43DubYBZS0gzlMZQQQIneNJqvCMIyXMzFSTA0BGxPImNjWOTqb+TbBXjXwNOIjby+tK7uNRTBYCNNesA+mopvxEaDzNAVObqQ+FXjRrhT3hW9zLr3QfgPEfyfWg8PiFz5QRI3HMT4fGtLvCwSfeGubQnrOp6SdtqjJvaiPErzI3s4jooGv3tRlxZX4fsDS63wFADLPr/mTECNPhTHMAI6Dz0HM/WtGKEknfUyie6oJIm1oJEsQsnKD4CQB8qy7JEiBhyIEg3DA+Wo35U6ewsMxCd2M0gSBuCTtA+tIeI+1+FtIXWL0MUi2FPfAc5czELP9t9iZy0/hK7YbDbC4slom3AA0BYn4TpHwou7fABZiFUDUkgADxJ0FcRf9ocXfYphba2xds5rVwLmZWNt7gaSMjKSmSQNDoYJFMeE+zOKvYR7eLYh7ji4pZjca2QRAIzQYyK47xEue6MutKCxxc41bD5AWY51tsVUlEe5GQO+wJLKIBPvCYpDxbjeLZr9qxbCssi0yRcclUs3GlToO7cP5feyrMnXoOFewti0oDl7sC2AGMIBZ1t9xIUsv6iCdN66BbYGwjn8aZRFs532PwOK/pwMYCt0MdSysxUgHUqxAOYsInYCqe0PBLVu0Miw125atO5JZyjPmILMSTqBueldWaVe0eCa7h3Ce+sOn+5DmA+UfGiUfKymGVZIt9xRY4Pdw2Me9bTtLV2ZClQ65iG0DEA6jrtS/wBtbzPdwwNsocxyyVLGWTkpMetMcErPfGLtntFuW47M3MhRgAGEGQQCDvGtWxWCJvricUVUJpZtrmfvAFgWZR4E6Dl4axauNLuehCenIpSptL63VVX/AGh+xDZ+yZBc2LQHjwYAg/AmuWwtpUxb2sSM968pC3Z7rKwIyhY7mgjntW/svhWs22a3aDi5DZi2R9gQpzCCokwwiZ2ofiuGftDi7xUMoyYe2hzE3DIWW0k5iTp08NWk7SZPHBRnKF7cve/3599hz7HXicJaJ3ClZ8FYqPkKlGcGwPY2LdvmqgH/AHbn5k15VI8kYsrTnJrlbGlSpUpiRKTYj3j505pJiffPmaWQ0ShaqXPdPl/IqXEBBB2O9K3w6KpUWbhEnbNHITvsQPlSrmMWa0ecUrXFXgBmRtgfc8AT+bqD6ijEUBNLTiNIPvQdDzJOjH7FFXkBiVOw+E9Y6eFXbOxVvcEwfE7oiUdkH6be8ryM9R86PxmUkEzJUGOew38aBtcZIBUKMxuZQGLSSZiTHM8624lgc4R2ypcyjMYzARMgT8daReorDyyDuEXlKmJHn9+NLLmDm7cIiCSdSenIDbWieC4JVJIALgaGCvhz5HrQ1hrnaAMgEiGOeSNOXXWniS4itYW13urGw09PGhbmOdSdFiYEsFnTqaoM+4Ann3v9u3wBPr101HCmuAZ4UAz+rlGgI0/4rLkT1ui+KS8NWaY7iDFRCofK6vOD+xHrQuGe5c91UPlcU6ddKYfhKzpA/wDFI5eHQRWuD4atskjmI2A0mY08f3olBN2cjlcY0jDB8GUXGukAmUmdwwUghT0hhPl6FPbYZmzTAA1jZp0MD51drsqU1ktM9Ph8orO+/vKdQYza8o5iD4mupJcjrlKTthCkSJ2nXf8AjWqrb0gyRBBnRTJJ9xecGNa3sYQwPKi7WDA31p1ZndASYeYESAIg6iOkUs4P7CWLBmCzaGWiZViymFAlgTGYyYJEwYrqAsbV7FNp7i2Y2MMqKAoAAAAA0AA0AA2AiqYjGKjIGMG4SqaHUhS5E7DuqTr0ok1wHtPbsnGLIEBi10jDi6yqLTAsZLdySuptwDrJimOHbYziNu0ua5cRAZgswExqYnf4VfD4hXUOhDKwBUjYg6giuc9q8QQttSUXDkjOxUuWEEi2EUg5SBJMiR3dZILHB4m9dszbyA5yEZ0dVa2NA4thpE8gSJAnSaAHANY4XErcUOjBlbZgZB5aUtwOOudpcEm6ltJLC3l/uySbdvXvd0eMGBJnQH2ae0GyrfLvleLSluztIWzlYgSwJAzNr0A2oOFeIkYe8DYdD2pJeyWCqWUhcyNsr5iBB3OnhS+97SKyKWfJplQOpOcvpcKuAVnLmCxI3nwxx2GdsSDlUl3ftEzEF+yPagALaEwQBmEkxvNMr93JZwb3mXIl4MX1ChTZvC2XlFy6so90axU3Dsao569Sv3KcJ4uFtdnZRrhzHKtu3ACwAM75VUnmW8ecUT7P4DtSuIuMrRPZIs5Lf5Sdd20iaPxmIS9hrjJ31ClgTnCtl73dKwWGnLQ7a60i4I9oYfC4VbyJeeC3YNbJDoDcOaMwMgZSefkYoUO4Sz3elVf3OzqVBXtOZjWpUqUHCUlxQ7x86dUkxJ7x8zSyGiZVCND5VK9Ox8jSLmOKHu+PzrLHY7IFG8j9Sj9z4VhisAWMq2U6z3FO5nn8fWr4q6oIlCco/ROgjY/H5GtJTGrZfh3F4BBWf/NTHhvOv3todxAh7amYE7gxBHIkeOhpfwu+ofKbbHNAnICNd5PSQfIEb706fDKVylRl3iIHWpydSOvyzE/DbSZsvaEAggRcgnQL6yB11o/D4e2rGLklmJguGPe2A8NNvOtRw+0BPZoAus5RprmOp211rm+L+1uFsKt21bF0sYDIAFBWIzOemYco724rmvsTyNSdnQf0DD3bhHdgHIkgxGbbfnUt4FwZ7ZjrJBVYiQY09PjW+BxS3baXE1W4qsp8GAIo23hSfCk3YuyMK0FsnYUYmDA8a2iuqBxyE2MS3YttcvNktqQWPeMSQomNYk0Spsi1nzjs2yw+YZYYjLDbQSRr41y/t9iDiblnh1o9+84e8R+S0usn/wBv/EdRXYW+GWxY7DKOyyZMvLJER6U6ikDkwpF2FKOM+12Fwr5L13K8A5crkwdiIWORrmfZj2ifCYq5w/EMWVMxsOZLZFXOFMakZNR0II6RrxT28wV3NktPiHCkArYDECDzeCBzrotBDf8AyZafTDWMRiG/xSBPnqflXW4S8WRWZSpZQSp3UkSVPiDpXzD2C43ireBRLGCe6uZyLmcKjEseo5bb8q7L2b4ti7lx0xeG7EZQ1srJU6wyswJGbUEbc6DrR0LNQ4vKWy5hmiYkZo6xvFcje9gmd27THYpkkwuc6AnQEkmdOcU39nfY3D4Ry9oOXZcpZmzGJB8BuBy5UHB6FrnsN7RXH4ncwqoptWras7ycysQDHQySBGnPpVOO4PHdo7pi7dnDBcxJtqXQASw1XXYmZ51z/sX7Lf1FlsTfvYgPiGLdy4beZQSqs+Uanc9IIoA+kTSTgnGnutiu0yKti+9pWkiVWDLSYGjDXz0Fcb7M4rFvgb9z+sKJbukJcuKLhFq0DngtJ1lYHVfGkns5xJwt5r2ZxdNw3O3ZhhipNsOzKilu1zG2IjZhQdo6fH+3qMlm4vZW7hxXZOHKu1u0Cyu4IggEAa12Q4lZNtbhuIEcSrMwUMPDNFfKMJZNu6wAVFwzHFZ0wjsQLoYZWF0o3ZqJiRy8K7zhPDP6y0HxVxMXZbK9mbRtFCMyt3RyI69KAaDMT7bYK372It6fpJf/ANAaVXv/AJSwSg5O0c/424n4sRXvt5waxa4biDbs20IVSCqKCDnTmBNOfZzCqMJh4VR/Zt8h+haDmxvwTjCYqwl63IV50O4IJBBjnIr2i0UAaQK8rgBdSpUoOEpJiffPnTukmJXvHTmaWQ0TOvCN/I/tUynoasAeh9KQcWrhGJ2opcEuk6xW5Q9D6V5dssVYLKsQQrZZykiAY5wdYp3N9ATa3RAoGwiuc4p7RXe+llMrSbVospYNeW6Ecd0wCLZFwA+8CdsjCui4fwt1X+47OxjMTAEj9KgAKPn1Jo7DYBEnKsSSzeLMZJPiTXNLZxs5ezw29ihauvZ7FxcVyHdmKIpg2+y9z+4mcHUaOCZIgHYD2Hw6AB0W5GQ95VjNbDw2UCJm45kzuP0rHRgVKdREspasBdAAK0FQCpTHD2hOJLdNsiwUFw+6XnKvUwBqR02oqpFAHL+yXsUcNeuX7t03r10QzFYAkgmCSSSSB022rqDXs14RQAmv+zSPjbeLJ79u2UAjQkzDE+AZh8R0o98EMjIgChlYaAAd4ETA86KURXoNAHzb2a9o34dhhhr+Evl7bNDKsqwZi0g/HcTT0+0GMxGGF3C2FRjcK5bp72QQM490DvSI1rrC/nVCK4ds423wbit338XateCWwT65R+9eYj2HxpE/iVwsNQIcLI1Ew/8AFdvMbVUk0BZ889qOOX8UqYC0M15soxb25KIJGYTyHMztt1o32q9oX4fZNkWTla2Uw1xD3RplCuDsyjXTfTbWOxw+FVBCIFHRVAHoBXmLwS3VC3EDAEMAwkZlMg+YNAWc9wf2O/8Aw8NYuMRbtjPetxpduHvw7fpVidI1gdKERbTYPiK3XW2n9ViBnOymUKnxOYLoN4rtFNCXeF2mR0a0pW4ZuDKIZjGrRudBrvpQFnzjGey2INm5i27PNetA3FCPcuojA52tm4+j5WMiYiQIr6BwDEW3w1prP+lkUJIg5VGXUddKYBfD5VnhcIttFS2oVFEKANAPCgLOO/8Akbj9kYO/YYst1wAisjDMA6mVaMpEA6z866H2ZuZsFhiOdi1/6LRmO4bbvLku21uL0ZQQPETsfKtMJhVtoqIoVEACqBoANgKALipVq9rgH//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49516" name="Picture 12" descr="http://www009.upp.so-net.ne.jp/ustamoky/Tomozou_honpo/jpg/hamonika_yokocyou_MAP.jpg">
            <a:hlinkClick r:id="rId3"/>
          </p:cNvPr>
          <p:cNvPicPr>
            <a:picLocks noChangeAspect="1" noChangeArrowheads="1"/>
          </p:cNvPicPr>
          <p:nvPr/>
        </p:nvPicPr>
        <p:blipFill>
          <a:blip r:embed="rId4" cstate="print"/>
          <a:srcRect/>
          <a:stretch>
            <a:fillRect/>
          </a:stretch>
        </p:blipFill>
        <p:spPr bwMode="auto">
          <a:xfrm>
            <a:off x="3347864" y="2998043"/>
            <a:ext cx="5105400" cy="3743325"/>
          </a:xfrm>
          <a:prstGeom prst="rect">
            <a:avLst/>
          </a:prstGeom>
          <a:noFill/>
        </p:spPr>
      </p:pic>
      <p:pic>
        <p:nvPicPr>
          <p:cNvPr id="9" name="Picture 10" descr="http://www.kichijouji.jp/event/akimaturi/2010/img/panf_04.jpg">
            <a:hlinkClick r:id="rId5"/>
          </p:cNvPr>
          <p:cNvPicPr>
            <a:picLocks noChangeAspect="1" noChangeArrowheads="1"/>
          </p:cNvPicPr>
          <p:nvPr/>
        </p:nvPicPr>
        <p:blipFill>
          <a:blip r:embed="rId6" cstate="print"/>
          <a:srcRect/>
          <a:stretch>
            <a:fillRect/>
          </a:stretch>
        </p:blipFill>
        <p:spPr bwMode="auto">
          <a:xfrm>
            <a:off x="155575" y="260648"/>
            <a:ext cx="4181475" cy="3744416"/>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新全総と日本列島改造論</a:t>
            </a:r>
          </a:p>
        </p:txBody>
      </p:sp>
      <p:sp>
        <p:nvSpPr>
          <p:cNvPr id="227331" name="コンテンツ プレースホルダ 2"/>
          <p:cNvSpPr>
            <a:spLocks noGrp="1"/>
          </p:cNvSpPr>
          <p:nvPr>
            <p:ph idx="1"/>
          </p:nvPr>
        </p:nvSpPr>
        <p:spPr/>
        <p:txBody>
          <a:bodyPr/>
          <a:lstStyle/>
          <a:p>
            <a:r>
              <a:rPr lang="ja-JP" altLang="en-US" smtClean="0"/>
              <a:t>新全総策定に当たっては「都市政策大綱」の勢いを借りて「後進地域の開発」に封じ込められていた政策を外すことに成功したものの、計画性は後退</a:t>
            </a:r>
            <a:endParaRPr lang="en-US" altLang="ja-JP" smtClean="0"/>
          </a:p>
          <a:p>
            <a:r>
              <a:rPr lang="ja-JP" altLang="en-US" smtClean="0"/>
              <a:t>後に作成された日本列島改造論のもつ強烈なメッセージ性により、新全総は国土総合開発計画を代表するものへと押し上げられた</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418"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都市政策大綱と新全総</a:t>
            </a:r>
          </a:p>
        </p:txBody>
      </p:sp>
      <p:sp>
        <p:nvSpPr>
          <p:cNvPr id="228355" name="コンテンツ プレースホルダ 2"/>
          <p:cNvSpPr>
            <a:spLocks noGrp="1"/>
          </p:cNvSpPr>
          <p:nvPr>
            <p:ph idx="1"/>
          </p:nvPr>
        </p:nvSpPr>
        <p:spPr/>
        <p:txBody>
          <a:bodyPr>
            <a:normAutofit lnSpcReduction="10000"/>
          </a:bodyPr>
          <a:lstStyle/>
          <a:p>
            <a:r>
              <a:rPr lang="ja-JP" altLang="en-US" smtClean="0"/>
              <a:t>自民党は都知事選敗北により、都市型政党への脱皮を迫られ、１９６８年自民党総務会にて都市政策大綱を決定、４５００キロの全国新幹線鉄道建設を打ち出す</a:t>
            </a:r>
            <a:endParaRPr lang="en-US" altLang="ja-JP" smtClean="0"/>
          </a:p>
          <a:p>
            <a:r>
              <a:rPr lang="ja-JP" altLang="en-US" smtClean="0"/>
              <a:t>都市政策大綱を受けて新全総を決定（政策先議）</a:t>
            </a:r>
            <a:endParaRPr lang="en-US" altLang="ja-JP" smtClean="0"/>
          </a:p>
          <a:p>
            <a:r>
              <a:rPr lang="ja-JP" altLang="en-US" smtClean="0"/>
              <a:t>大規模開発プロジェクトがうたわれているとされるが、代表的な苫小牧東部、むつ小川原に関しての記述は乏しく、三全総で詳述</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大規模レクリエーション基地構想</a:t>
            </a:r>
          </a:p>
        </p:txBody>
      </p:sp>
      <p:sp>
        <p:nvSpPr>
          <p:cNvPr id="229379" name="コンテンツ プレースホルダ 2"/>
          <p:cNvSpPr>
            <a:spLocks noGrp="1"/>
          </p:cNvSpPr>
          <p:nvPr>
            <p:ph idx="1"/>
          </p:nvPr>
        </p:nvSpPr>
        <p:spPr/>
        <p:txBody>
          <a:bodyPr>
            <a:normAutofit fontScale="92500" lnSpcReduction="10000"/>
          </a:bodyPr>
          <a:lstStyle/>
          <a:p>
            <a:r>
              <a:rPr lang="ja-JP" altLang="en-US" smtClean="0"/>
              <a:t>１９６６年</a:t>
            </a:r>
            <a:r>
              <a:rPr lang="ja-JP" altLang="en-US" smtClean="0">
                <a:solidFill>
                  <a:srgbClr val="FF0000"/>
                </a:solidFill>
              </a:rPr>
              <a:t>マイカー元年</a:t>
            </a:r>
            <a:r>
              <a:rPr lang="ja-JP" altLang="en-US" smtClean="0"/>
              <a:t>、６７年人口一億人突破、７１年訪日外国人より日本人海外旅行者数が上回る（</a:t>
            </a:r>
            <a:r>
              <a:rPr lang="ja-JP" altLang="en-US" smtClean="0">
                <a:solidFill>
                  <a:srgbClr val="FF0000"/>
                </a:solidFill>
              </a:rPr>
              <a:t>観光面でも戦後ではなくなる</a:t>
            </a:r>
            <a:r>
              <a:rPr lang="ja-JP" altLang="en-US" smtClean="0"/>
              <a:t>）</a:t>
            </a:r>
            <a:endParaRPr lang="en-US" altLang="ja-JP" smtClean="0"/>
          </a:p>
          <a:p>
            <a:r>
              <a:rPr lang="ja-JP" altLang="en-US" smtClean="0"/>
              <a:t>労働時間の短縮による余暇時間の増大を前提に、</a:t>
            </a:r>
            <a:r>
              <a:rPr lang="ja-JP" altLang="en-US" smtClean="0">
                <a:solidFill>
                  <a:srgbClr val="FF0000"/>
                </a:solidFill>
              </a:rPr>
              <a:t>レクリエーション基地構想</a:t>
            </a:r>
            <a:r>
              <a:rPr lang="ja-JP" altLang="en-US" smtClean="0"/>
              <a:t>が新全総で記述される</a:t>
            </a:r>
            <a:endParaRPr lang="en-US" altLang="ja-JP" smtClean="0"/>
          </a:p>
          <a:p>
            <a:r>
              <a:rPr lang="ja-JP" altLang="en-US" smtClean="0"/>
              <a:t>観光のもつ遊興面に元気回復に語源をもつレクリエーションを組合せた「</a:t>
            </a:r>
            <a:r>
              <a:rPr lang="ja-JP" altLang="en-US" smtClean="0">
                <a:solidFill>
                  <a:srgbClr val="FF0000"/>
                </a:solidFill>
              </a:rPr>
              <a:t>観光レクリエーション</a:t>
            </a:r>
            <a:r>
              <a:rPr lang="ja-JP" altLang="en-US" smtClean="0"/>
              <a:t>」は、実態としては公共施設整備を中心としたソーシャルツーリズムを発展させたもの</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タイトル 1"/>
          <p:cNvSpPr>
            <a:spLocks noGrp="1"/>
          </p:cNvSpPr>
          <p:nvPr>
            <p:ph type="title"/>
          </p:nvPr>
        </p:nvSpPr>
        <p:spPr>
          <a:ln w="57150">
            <a:solidFill>
              <a:schemeClr val="tx1">
                <a:lumMod val="95000"/>
                <a:lumOff val="5000"/>
              </a:schemeClr>
            </a:solidFill>
          </a:ln>
        </p:spPr>
        <p:txBody>
          <a:bodyPr/>
          <a:lstStyle/>
          <a:p>
            <a:pPr>
              <a:defRPr/>
            </a:pPr>
            <a:r>
              <a:rPr lang="ja-JP" altLang="en-US" smtClean="0"/>
              <a:t>日本列島改造論</a:t>
            </a:r>
          </a:p>
        </p:txBody>
      </p:sp>
      <p:sp>
        <p:nvSpPr>
          <p:cNvPr id="230403" name="コンテンツ プレースホルダ 2"/>
          <p:cNvSpPr>
            <a:spLocks noGrp="1"/>
          </p:cNvSpPr>
          <p:nvPr>
            <p:ph idx="1"/>
          </p:nvPr>
        </p:nvSpPr>
        <p:spPr/>
        <p:txBody>
          <a:bodyPr/>
          <a:lstStyle/>
          <a:p>
            <a:r>
              <a:rPr lang="en-US" altLang="ja-JP" smtClean="0"/>
              <a:t>1972</a:t>
            </a:r>
            <a:r>
              <a:rPr lang="ja-JP" altLang="en-US" smtClean="0"/>
              <a:t>年田中角栄内閣の私的諮問機関「日本列島改造問題懇談会」</a:t>
            </a:r>
            <a:endParaRPr lang="en-US" altLang="ja-JP" smtClean="0"/>
          </a:p>
          <a:p>
            <a:r>
              <a:rPr lang="ja-JP" altLang="en-US" smtClean="0">
                <a:solidFill>
                  <a:srgbClr val="FF0000"/>
                </a:solidFill>
              </a:rPr>
              <a:t>グリーンピア（大規模年金保養基地）構想</a:t>
            </a:r>
            <a:r>
              <a:rPr lang="ja-JP" altLang="en-US" smtClean="0"/>
              <a:t>の具体化</a:t>
            </a:r>
            <a:endParaRPr lang="en-US" altLang="ja-JP" smtClean="0"/>
          </a:p>
          <a:p>
            <a:r>
              <a:rPr lang="ja-JP" altLang="en-US" smtClean="0"/>
              <a:t>新全総が水系、工場系について</a:t>
            </a:r>
            <a:r>
              <a:rPr lang="ja-JP" altLang="en-US" smtClean="0">
                <a:solidFill>
                  <a:srgbClr val="FF0000"/>
                </a:solidFill>
              </a:rPr>
              <a:t>交通系</a:t>
            </a:r>
            <a:r>
              <a:rPr lang="ja-JP" altLang="en-US" smtClean="0"/>
              <a:t>が前面に出てきた</a:t>
            </a:r>
            <a:endParaRPr lang="en-US" altLang="ja-JP" smtClean="0"/>
          </a:p>
          <a:p>
            <a:r>
              <a:rPr lang="ja-JP" altLang="en-US" smtClean="0"/>
              <a:t>ニクソンショック、石油危機が発生し、日本列島改造論は封印された</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514"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新幹線整備計画等</a:t>
            </a:r>
          </a:p>
        </p:txBody>
      </p:sp>
      <p:sp>
        <p:nvSpPr>
          <p:cNvPr id="231427" name="コンテンツ プレースホルダ 2"/>
          <p:cNvSpPr>
            <a:spLocks noGrp="1"/>
          </p:cNvSpPr>
          <p:nvPr>
            <p:ph idx="1"/>
          </p:nvPr>
        </p:nvSpPr>
        <p:spPr/>
        <p:txBody>
          <a:bodyPr/>
          <a:lstStyle/>
          <a:p>
            <a:r>
              <a:rPr lang="ja-JP" altLang="en-US" smtClean="0"/>
              <a:t>広軌別線方式の新幹線は、自己資金で建設され、新全総の位置づけがなくても支障はなかった</a:t>
            </a:r>
            <a:endParaRPr lang="en-US" altLang="ja-JP" smtClean="0"/>
          </a:p>
          <a:p>
            <a:r>
              <a:rPr lang="ja-JP" altLang="en-US" smtClean="0"/>
              <a:t>予想以上の経済成長とコンピュータ技術の進展の幸運に恵まれた（角本良平）</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タイトル 1"/>
          <p:cNvSpPr>
            <a:spLocks noGrp="1"/>
          </p:cNvSpPr>
          <p:nvPr>
            <p:ph type="title"/>
          </p:nvPr>
        </p:nvSpPr>
        <p:spPr>
          <a:xfrm>
            <a:off x="250825" y="44450"/>
            <a:ext cx="8642350" cy="1143000"/>
          </a:xfrm>
          <a:ln w="57150">
            <a:solidFill>
              <a:schemeClr val="tx1">
                <a:lumMod val="95000"/>
                <a:lumOff val="5000"/>
              </a:schemeClr>
            </a:solidFill>
          </a:ln>
        </p:spPr>
        <p:txBody>
          <a:bodyPr/>
          <a:lstStyle/>
          <a:p>
            <a:pPr>
              <a:defRPr/>
            </a:pPr>
            <a:r>
              <a:rPr lang="ja-JP" altLang="en-US" dirty="0" smtClean="0"/>
              <a:t>完成度の高い国土利用計画法制度</a:t>
            </a:r>
          </a:p>
        </p:txBody>
      </p:sp>
      <p:sp>
        <p:nvSpPr>
          <p:cNvPr id="232451" name="コンテンツ プレースホルダ 2"/>
          <p:cNvSpPr>
            <a:spLocks noGrp="1"/>
          </p:cNvSpPr>
          <p:nvPr>
            <p:ph idx="1"/>
          </p:nvPr>
        </p:nvSpPr>
        <p:spPr>
          <a:xfrm>
            <a:off x="457200" y="1341438"/>
            <a:ext cx="8229600" cy="5257800"/>
          </a:xfrm>
        </p:spPr>
        <p:txBody>
          <a:bodyPr/>
          <a:lstStyle/>
          <a:p>
            <a:r>
              <a:rPr lang="ja-JP" altLang="en-US" smtClean="0"/>
              <a:t>国土の利用に関する指針性と対流原理を規定した制度的に完成度の高いもの。</a:t>
            </a:r>
            <a:endParaRPr lang="en-US" altLang="ja-JP" smtClean="0"/>
          </a:p>
          <a:p>
            <a:r>
              <a:rPr lang="ja-JP" altLang="en-US" smtClean="0"/>
              <a:t>制度化は現実との緊張関係を失わせ、形式だけを整えて化石化への道に至る。ジャーナリズムによる徹底的な批判と、他方で政治による露骨な介入⇒社会的認知を獲得</a:t>
            </a:r>
            <a:endParaRPr lang="en-US" altLang="ja-JP" smtClean="0"/>
          </a:p>
          <a:p>
            <a:r>
              <a:rPr lang="ja-JP" altLang="en-US" smtClean="0"/>
              <a:t>制度化の完成を、御用学者は気づかなかったが、下河辺は悟っていたから、五全総は法定名称を隠し、自滅装置を挿入。「美しい国土の創造」には敵役不在（御厨貴）</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62" name="タイトル 1"/>
          <p:cNvSpPr>
            <a:spLocks noGrp="1"/>
          </p:cNvSpPr>
          <p:nvPr>
            <p:ph type="title"/>
          </p:nvPr>
        </p:nvSpPr>
        <p:spPr>
          <a:xfrm>
            <a:off x="250825" y="274638"/>
            <a:ext cx="8642350" cy="1143000"/>
          </a:xfrm>
          <a:ln w="57150">
            <a:solidFill>
              <a:schemeClr val="tx1">
                <a:lumMod val="95000"/>
                <a:lumOff val="5000"/>
              </a:schemeClr>
            </a:solidFill>
          </a:ln>
        </p:spPr>
        <p:txBody>
          <a:bodyPr/>
          <a:lstStyle/>
          <a:p>
            <a:pPr>
              <a:defRPr/>
            </a:pPr>
            <a:r>
              <a:rPr lang="ja-JP" altLang="en-US" dirty="0" smtClean="0"/>
              <a:t>計画理念論「国土の均衡ある発展」</a:t>
            </a:r>
          </a:p>
        </p:txBody>
      </p:sp>
      <p:sp>
        <p:nvSpPr>
          <p:cNvPr id="233475" name="コンテンツ プレースホルダ 2"/>
          <p:cNvSpPr>
            <a:spLocks noGrp="1"/>
          </p:cNvSpPr>
          <p:nvPr>
            <p:ph idx="1"/>
          </p:nvPr>
        </p:nvSpPr>
        <p:spPr/>
        <p:txBody>
          <a:bodyPr/>
          <a:lstStyle/>
          <a:p>
            <a:r>
              <a:rPr lang="ja-JP" altLang="en-US" smtClean="0"/>
              <a:t>非法定の政策概念が法定理念へと発展</a:t>
            </a:r>
            <a:endParaRPr lang="en-US" altLang="ja-JP" smtClean="0"/>
          </a:p>
          <a:p>
            <a:r>
              <a:rPr lang="ja-JP" altLang="en-US" smtClean="0"/>
              <a:t>概念としては新産業都市建設法、用語としては都市計画法により誕生し、国土利用計画法で完成</a:t>
            </a:r>
            <a:endParaRPr lang="en-US" altLang="ja-JP" smtClean="0"/>
          </a:p>
          <a:p>
            <a:r>
              <a:rPr lang="ja-JP" altLang="en-US" smtClean="0"/>
              <a:t>多義的であり「基礎条件の改善」「地域格差の是正」「全国的な人口及び産業の適正な配置」</a:t>
            </a:r>
            <a:endParaRPr lang="en-US" altLang="ja-JP" smtClean="0"/>
          </a:p>
          <a:p>
            <a:endParaRPr lang="ja-JP" altLang="en-US"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5586"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持続的な発展</a:t>
            </a:r>
          </a:p>
        </p:txBody>
      </p:sp>
      <p:sp>
        <p:nvSpPr>
          <p:cNvPr id="234499" name="コンテンツ プレースホルダ 2"/>
          <p:cNvSpPr>
            <a:spLocks noGrp="1"/>
          </p:cNvSpPr>
          <p:nvPr>
            <p:ph idx="1"/>
          </p:nvPr>
        </p:nvSpPr>
        <p:spPr/>
        <p:txBody>
          <a:bodyPr/>
          <a:lstStyle/>
          <a:p>
            <a:r>
              <a:rPr lang="en-US" altLang="ja-JP" smtClean="0"/>
              <a:t>1993</a:t>
            </a:r>
            <a:r>
              <a:rPr lang="ja-JP" altLang="en-US" smtClean="0"/>
              <a:t>年環境基本法「持続的に発展することができる社会が構築されること」　世代間の公平、国内の公平のみならず、国家間の公平も考慮された理念⇒地球の均衡ある発展</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タイトル 1"/>
          <p:cNvSpPr>
            <a:spLocks noGrp="1"/>
          </p:cNvSpPr>
          <p:nvPr>
            <p:ph type="title"/>
          </p:nvPr>
        </p:nvSpPr>
        <p:spPr>
          <a:ln w="57150">
            <a:solidFill>
              <a:schemeClr val="tx1">
                <a:lumMod val="95000"/>
                <a:lumOff val="5000"/>
              </a:schemeClr>
            </a:solidFill>
          </a:ln>
        </p:spPr>
        <p:txBody>
          <a:bodyPr/>
          <a:lstStyle/>
          <a:p>
            <a:pPr>
              <a:defRPr/>
            </a:pPr>
            <a:r>
              <a:rPr lang="ja-JP" altLang="en-US" smtClean="0"/>
              <a:t>第三次、第四次全総</a:t>
            </a:r>
          </a:p>
        </p:txBody>
      </p:sp>
      <p:sp>
        <p:nvSpPr>
          <p:cNvPr id="236547" name="コンテンツ プレースホルダ 2"/>
          <p:cNvSpPr>
            <a:spLocks noGrp="1"/>
          </p:cNvSpPr>
          <p:nvPr>
            <p:ph idx="1"/>
          </p:nvPr>
        </p:nvSpPr>
        <p:spPr>
          <a:xfrm>
            <a:off x="457200" y="1600200"/>
            <a:ext cx="8229600" cy="4924425"/>
          </a:xfrm>
        </p:spPr>
        <p:txBody>
          <a:bodyPr/>
          <a:lstStyle/>
          <a:p>
            <a:r>
              <a:rPr lang="ja-JP" altLang="en-US" smtClean="0"/>
              <a:t>三全総・定住圏構想は</a:t>
            </a:r>
            <a:r>
              <a:rPr lang="ja-JP" altLang="en-US" smtClean="0">
                <a:solidFill>
                  <a:srgbClr val="FF0000"/>
                </a:solidFill>
              </a:rPr>
              <a:t>観光</a:t>
            </a:r>
            <a:r>
              <a:rPr lang="ja-JP" altLang="en-US" smtClean="0"/>
              <a:t>に関する構想は弱かった。沖縄振興に観光がない。</a:t>
            </a:r>
            <a:endParaRPr lang="en-US" altLang="ja-JP" smtClean="0"/>
          </a:p>
          <a:p>
            <a:r>
              <a:rPr lang="ja-JP" altLang="en-US" smtClean="0"/>
              <a:t>四全総　一日交通圏構想により、</a:t>
            </a:r>
            <a:r>
              <a:rPr lang="ja-JP" altLang="en-US" smtClean="0">
                <a:solidFill>
                  <a:srgbClr val="FF0000"/>
                </a:solidFill>
              </a:rPr>
              <a:t>余暇</a:t>
            </a:r>
            <a:r>
              <a:rPr lang="ja-JP" altLang="en-US" smtClean="0"/>
              <a:t>時間が拡大と予測し、</a:t>
            </a:r>
            <a:r>
              <a:rPr lang="ja-JP" altLang="en-US" smtClean="0">
                <a:solidFill>
                  <a:srgbClr val="FF0000"/>
                </a:solidFill>
              </a:rPr>
              <a:t>リゾート</a:t>
            </a:r>
            <a:r>
              <a:rPr lang="ja-JP" altLang="en-US" smtClean="0"/>
              <a:t>地域の振興を詳述</a:t>
            </a:r>
            <a:endParaRPr lang="en-US" altLang="ja-JP" smtClean="0"/>
          </a:p>
          <a:p>
            <a:r>
              <a:rPr lang="ja-JP" altLang="en-US" smtClean="0"/>
              <a:t>プラザ合意後の国際収支バランス改善のため、</a:t>
            </a:r>
            <a:r>
              <a:rPr lang="ja-JP" altLang="en-US" smtClean="0">
                <a:solidFill>
                  <a:srgbClr val="FF0000"/>
                </a:solidFill>
              </a:rPr>
              <a:t>日本人海外旅行者倍増計画</a:t>
            </a:r>
            <a:r>
              <a:rPr lang="ja-JP" altLang="en-US" smtClean="0"/>
              <a:t>（計画により市場より効果があったとは考えられない）</a:t>
            </a:r>
            <a:endParaRPr lang="en-US" altLang="ja-JP" smtClean="0"/>
          </a:p>
          <a:p>
            <a:r>
              <a:rPr lang="ja-JP" altLang="en-US" smtClean="0"/>
              <a:t>国鉄、日本航空の民営化は規制緩和に寄与し、</a:t>
            </a:r>
            <a:r>
              <a:rPr lang="ja-JP" altLang="en-US" smtClean="0">
                <a:solidFill>
                  <a:srgbClr val="FF0000"/>
                </a:solidFill>
              </a:rPr>
              <a:t>人流</a:t>
            </a:r>
            <a:r>
              <a:rPr lang="ja-JP" altLang="en-US" smtClean="0"/>
              <a:t>が発展</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8658" name="タイトル 1"/>
          <p:cNvSpPr>
            <a:spLocks noGrp="1"/>
          </p:cNvSpPr>
          <p:nvPr>
            <p:ph type="title"/>
          </p:nvPr>
        </p:nvSpPr>
        <p:spPr>
          <a:xfrm>
            <a:off x="457200" y="115888"/>
            <a:ext cx="8229600" cy="1143000"/>
          </a:xfrm>
          <a:ln w="57150">
            <a:solidFill>
              <a:schemeClr val="tx1">
                <a:lumMod val="95000"/>
                <a:lumOff val="5000"/>
              </a:schemeClr>
            </a:solidFill>
          </a:ln>
        </p:spPr>
        <p:txBody>
          <a:bodyPr/>
          <a:lstStyle/>
          <a:p>
            <a:pPr>
              <a:defRPr/>
            </a:pPr>
            <a:r>
              <a:rPr lang="ja-JP" altLang="en-US" dirty="0" smtClean="0"/>
              <a:t>リゾート法と観光政策</a:t>
            </a:r>
          </a:p>
        </p:txBody>
      </p:sp>
      <p:sp>
        <p:nvSpPr>
          <p:cNvPr id="237571" name="コンテンツ プレースホルダ 2"/>
          <p:cNvSpPr>
            <a:spLocks noGrp="1"/>
          </p:cNvSpPr>
          <p:nvPr>
            <p:ph idx="1"/>
          </p:nvPr>
        </p:nvSpPr>
        <p:spPr>
          <a:xfrm>
            <a:off x="457200" y="1341438"/>
            <a:ext cx="8229600" cy="5256212"/>
          </a:xfrm>
        </p:spPr>
        <p:txBody>
          <a:bodyPr>
            <a:normAutofit lnSpcReduction="10000"/>
          </a:bodyPr>
          <a:lstStyle/>
          <a:p>
            <a:r>
              <a:rPr lang="en-US" altLang="ja-JP" smtClean="0"/>
              <a:t>1985</a:t>
            </a:r>
            <a:r>
              <a:rPr lang="ja-JP" altLang="en-US" smtClean="0"/>
              <a:t>年中曽根内閣「内需拡大に関する対策」国民の休日を</a:t>
            </a:r>
            <a:r>
              <a:rPr lang="en-US" altLang="ja-JP" smtClean="0"/>
              <a:t>5</a:t>
            </a:r>
            <a:r>
              <a:rPr lang="ja-JP" altLang="en-US" smtClean="0"/>
              <a:t>年以内に</a:t>
            </a:r>
            <a:r>
              <a:rPr lang="en-US" altLang="ja-JP" smtClean="0"/>
              <a:t>10</a:t>
            </a:r>
            <a:r>
              <a:rPr lang="ja-JP" altLang="en-US" smtClean="0"/>
              <a:t>日程度増加し、民間活力を十分に発揮できるよう努める方針</a:t>
            </a:r>
            <a:endParaRPr lang="en-US" altLang="ja-JP" smtClean="0"/>
          </a:p>
          <a:p>
            <a:r>
              <a:rPr lang="ja-JP" altLang="en-US" smtClean="0"/>
              <a:t>各省は</a:t>
            </a:r>
            <a:r>
              <a:rPr lang="ja-JP" altLang="en-US" smtClean="0">
                <a:solidFill>
                  <a:srgbClr val="FF0000"/>
                </a:solidFill>
              </a:rPr>
              <a:t>長期滞在型リゾート整備構想</a:t>
            </a:r>
            <a:r>
              <a:rPr lang="ja-JP" altLang="en-US" smtClean="0"/>
              <a:t>を打ち出す⇒</a:t>
            </a:r>
            <a:r>
              <a:rPr lang="en-US" altLang="ja-JP" smtClean="0"/>
              <a:t>1987</a:t>
            </a:r>
            <a:r>
              <a:rPr lang="ja-JP" altLang="en-US" smtClean="0"/>
              <a:t>年</a:t>
            </a:r>
            <a:r>
              <a:rPr lang="en-US" altLang="ja-JP" smtClean="0"/>
              <a:t>6</a:t>
            </a:r>
            <a:r>
              <a:rPr lang="ja-JP" altLang="en-US" smtClean="0"/>
              <a:t>省庁共管「リゾート法」</a:t>
            </a:r>
            <a:endParaRPr lang="en-US" altLang="ja-JP" smtClean="0"/>
          </a:p>
          <a:p>
            <a:r>
              <a:rPr lang="ja-JP" altLang="en-US" smtClean="0"/>
              <a:t>人口減少社会を控え、地域振興に観光面の寄与が大きいとした初めての総合計画</a:t>
            </a:r>
            <a:endParaRPr lang="en-US" altLang="ja-JP" smtClean="0"/>
          </a:p>
          <a:p>
            <a:r>
              <a:rPr lang="ja-JP" altLang="en-US" smtClean="0"/>
              <a:t>従来は需要者サイドにとどまっていたものを供給者サイドも強化したから、総合政策なりえた</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ttp://pds.exblog.jp/pds/1/201003/27/40/c0229540_2004123.jpg">
            <a:hlinkClick r:id="rId3"/>
          </p:cNvPr>
          <p:cNvPicPr>
            <a:picLocks noChangeAspect="1" noChangeArrowheads="1"/>
          </p:cNvPicPr>
          <p:nvPr/>
        </p:nvPicPr>
        <p:blipFill>
          <a:blip r:embed="rId4" cstate="print"/>
          <a:srcRect/>
          <a:stretch>
            <a:fillRect/>
          </a:stretch>
        </p:blipFill>
        <p:spPr bwMode="auto">
          <a:xfrm>
            <a:off x="523875" y="332656"/>
            <a:ext cx="8271766" cy="6208693"/>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9682" name="タイトル 1"/>
          <p:cNvSpPr>
            <a:spLocks noGrp="1"/>
          </p:cNvSpPr>
          <p:nvPr>
            <p:ph type="title"/>
          </p:nvPr>
        </p:nvSpPr>
        <p:spPr>
          <a:ln w="57150">
            <a:solidFill>
              <a:schemeClr val="tx1">
                <a:lumMod val="95000"/>
                <a:lumOff val="5000"/>
              </a:schemeClr>
            </a:solidFill>
          </a:ln>
        </p:spPr>
        <p:txBody>
          <a:bodyPr/>
          <a:lstStyle/>
          <a:p>
            <a:pPr>
              <a:defRPr/>
            </a:pPr>
            <a:r>
              <a:rPr lang="ja-JP" altLang="en-US" smtClean="0"/>
              <a:t>総合保養地域整備法</a:t>
            </a:r>
          </a:p>
        </p:txBody>
      </p:sp>
      <p:sp>
        <p:nvSpPr>
          <p:cNvPr id="238595" name="コンテンツ プレースホルダ 2"/>
          <p:cNvSpPr>
            <a:spLocks noGrp="1"/>
          </p:cNvSpPr>
          <p:nvPr>
            <p:ph idx="1"/>
          </p:nvPr>
        </p:nvSpPr>
        <p:spPr/>
        <p:txBody>
          <a:bodyPr>
            <a:normAutofit fontScale="92500"/>
          </a:bodyPr>
          <a:lstStyle/>
          <a:p>
            <a:r>
              <a:rPr lang="ja-JP" altLang="en-US" smtClean="0"/>
              <a:t>観光学者批判は「総合政策」理解不足</a:t>
            </a:r>
            <a:endParaRPr lang="en-US" altLang="ja-JP" smtClean="0"/>
          </a:p>
          <a:p>
            <a:r>
              <a:rPr lang="ja-JP" altLang="en-US" smtClean="0"/>
              <a:t>マスコミ批判は、制度批判というより、ゴルフ場を中心にした当時の開発そのものを財政、環境、自治体政策の観点から批判、いわば日本社会全体への自己批判</a:t>
            </a:r>
            <a:endParaRPr lang="en-US" altLang="ja-JP" smtClean="0"/>
          </a:p>
          <a:p>
            <a:r>
              <a:rPr lang="ja-JP" altLang="en-US" smtClean="0"/>
              <a:t>用語としてリゾート批判にとどまり観」批判につながらなかったことが、後の観光政策の展開の余地を残した。エコツーリズムはポリシーロンダリング効果あるも、リゾートに通じる</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コンテスト行政への批判</a:t>
            </a:r>
          </a:p>
        </p:txBody>
      </p:sp>
      <p:sp>
        <p:nvSpPr>
          <p:cNvPr id="240643" name="コンテンツ プレースホルダ 2"/>
          <p:cNvSpPr>
            <a:spLocks noGrp="1"/>
          </p:cNvSpPr>
          <p:nvPr>
            <p:ph idx="1"/>
          </p:nvPr>
        </p:nvSpPr>
        <p:spPr/>
        <p:txBody>
          <a:bodyPr>
            <a:normAutofit lnSpcReduction="10000"/>
          </a:bodyPr>
          <a:lstStyle/>
          <a:p>
            <a:r>
              <a:rPr lang="ja-JP" altLang="en-US" smtClean="0"/>
              <a:t>明治政府　市町村　　　　地上自治の中心</a:t>
            </a:r>
            <a:endParaRPr lang="en-US" altLang="ja-JP" smtClean="0"/>
          </a:p>
          <a:p>
            <a:pPr>
              <a:buFontTx/>
              <a:buNone/>
            </a:pPr>
            <a:r>
              <a:rPr lang="ja-JP" altLang="en-US" smtClean="0"/>
              <a:t>　　　　　　　　都道府県　　　内務省の出先機関</a:t>
            </a:r>
            <a:endParaRPr lang="en-US" altLang="ja-JP" smtClean="0"/>
          </a:p>
          <a:p>
            <a:r>
              <a:rPr lang="ja-JP" altLang="en-US" smtClean="0"/>
              <a:t>戦後、中央政府は自らの仕事の実施期間を喪失⇒戦前と同じ機能を果たすため補助金の活用を図る</a:t>
            </a:r>
            <a:endParaRPr lang="en-US" altLang="ja-JP" smtClean="0"/>
          </a:p>
          <a:p>
            <a:r>
              <a:rPr lang="ja-JP" altLang="en-US" smtClean="0"/>
              <a:t>国土総合開発法　特定地域計画というコンテスト行政を生みだす⇒総花化</a:t>
            </a:r>
            <a:endParaRPr lang="en-US" altLang="ja-JP" smtClean="0"/>
          </a:p>
          <a:p>
            <a:r>
              <a:rPr lang="ja-JP" altLang="en-US" smtClean="0"/>
              <a:t>金太郎飴⇒地域の個性を重視する観光へシフト</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タイトル 1"/>
          <p:cNvSpPr>
            <a:spLocks noGrp="1"/>
          </p:cNvSpPr>
          <p:nvPr>
            <p:ph type="title"/>
          </p:nvPr>
        </p:nvSpPr>
        <p:spPr>
          <a:ln w="57150">
            <a:solidFill>
              <a:schemeClr val="tx1">
                <a:lumMod val="95000"/>
                <a:lumOff val="5000"/>
              </a:schemeClr>
            </a:solidFill>
          </a:ln>
        </p:spPr>
        <p:txBody>
          <a:bodyPr/>
          <a:lstStyle/>
          <a:p>
            <a:pPr>
              <a:defRPr/>
            </a:pPr>
            <a:r>
              <a:rPr lang="ja-JP" altLang="en-US" smtClean="0"/>
              <a:t>土地基本法と土地税制</a:t>
            </a:r>
          </a:p>
        </p:txBody>
      </p:sp>
      <p:sp>
        <p:nvSpPr>
          <p:cNvPr id="241667" name="コンテンツ プレースホルダ 2"/>
          <p:cNvSpPr>
            <a:spLocks noGrp="1"/>
          </p:cNvSpPr>
          <p:nvPr>
            <p:ph idx="1"/>
          </p:nvPr>
        </p:nvSpPr>
        <p:spPr/>
        <p:txBody>
          <a:bodyPr/>
          <a:lstStyle/>
          <a:p>
            <a:r>
              <a:rPr lang="ja-JP" altLang="en-US" smtClean="0"/>
              <a:t>１９８９年　土地の公共の福祉優先原則を宣言した土地基本法</a:t>
            </a:r>
            <a:endParaRPr lang="en-US" altLang="ja-JP" smtClean="0"/>
          </a:p>
          <a:p>
            <a:r>
              <a:rPr lang="ja-JP" altLang="en-US" smtClean="0"/>
              <a:t>１９７０年以来の基本法空白期間</a:t>
            </a:r>
            <a:r>
              <a:rPr lang="en-US" altLang="ja-JP" smtClean="0"/>
              <a:t>~</a:t>
            </a:r>
            <a:r>
              <a:rPr lang="ja-JP" altLang="en-US" smtClean="0"/>
              <a:t>予算関連法案優先主義～法律によらない予算補助急増</a:t>
            </a:r>
            <a:endParaRPr lang="en-US" altLang="ja-JP" smtClean="0"/>
          </a:p>
          <a:p>
            <a:r>
              <a:rPr lang="ja-JP" altLang="en-US" smtClean="0"/>
              <a:t>１９５５年国会法改正　予算を伴う議員立法発議要件の厳格化、予算と法律の不一致は国会ではなく、政府与党間で調整</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開発利益</a:t>
            </a:r>
          </a:p>
        </p:txBody>
      </p:sp>
      <p:sp>
        <p:nvSpPr>
          <p:cNvPr id="242691" name="コンテンツ プレースホルダ 2"/>
          <p:cNvSpPr>
            <a:spLocks noGrp="1"/>
          </p:cNvSpPr>
          <p:nvPr>
            <p:ph idx="1"/>
          </p:nvPr>
        </p:nvSpPr>
        <p:spPr/>
        <p:txBody>
          <a:bodyPr>
            <a:normAutofit lnSpcReduction="10000"/>
          </a:bodyPr>
          <a:lstStyle/>
          <a:p>
            <a:r>
              <a:rPr lang="ja-JP" altLang="en-US" smtClean="0"/>
              <a:t>公有地の拡大の推進に関する法律は、地価上昇による開発利益を想定して作られる</a:t>
            </a:r>
            <a:endParaRPr lang="en-US" altLang="ja-JP" smtClean="0"/>
          </a:p>
          <a:p>
            <a:r>
              <a:rPr lang="ja-JP" altLang="en-US" smtClean="0"/>
              <a:t>戦後の時代には、財政当局の持つ値下がりへの疑念への説得ができず、宅地法は作れなかった</a:t>
            </a:r>
            <a:endParaRPr lang="en-US" altLang="ja-JP" smtClean="0"/>
          </a:p>
          <a:p>
            <a:r>
              <a:rPr lang="ja-JP" altLang="en-US" smtClean="0"/>
              <a:t>地価上昇の原因は、土地の希少性ではなく、土地の資産化　売りやすいように低度利用にとどめ有効活用が図られなかった⇒土地は相続のための通貨</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40000"/>
              <a:lumOff val="60000"/>
            </a:schemeClr>
          </a:solidFill>
          <a:ln w="57150">
            <a:solidFill>
              <a:schemeClr val="tx1">
                <a:lumMod val="95000"/>
                <a:lumOff val="5000"/>
              </a:schemeClr>
            </a:solidFill>
          </a:ln>
        </p:spPr>
        <p:txBody>
          <a:bodyPr/>
          <a:lstStyle/>
          <a:p>
            <a:pPr>
              <a:defRPr/>
            </a:pPr>
            <a:r>
              <a:rPr lang="ja-JP" altLang="en-US" dirty="0" smtClean="0"/>
              <a:t>農地法の違法運用</a:t>
            </a:r>
            <a:endParaRPr lang="ja-JP" altLang="en-US" dirty="0"/>
          </a:p>
        </p:txBody>
      </p:sp>
      <p:sp>
        <p:nvSpPr>
          <p:cNvPr id="243715" name="コンテンツ プレースホルダ 2"/>
          <p:cNvSpPr>
            <a:spLocks noGrp="1"/>
          </p:cNvSpPr>
          <p:nvPr>
            <p:ph idx="1"/>
          </p:nvPr>
        </p:nvSpPr>
        <p:spPr>
          <a:xfrm>
            <a:off x="457200" y="1600200"/>
            <a:ext cx="8229600" cy="4565104"/>
          </a:xfrm>
        </p:spPr>
        <p:txBody>
          <a:bodyPr/>
          <a:lstStyle/>
          <a:p>
            <a:r>
              <a:rPr lang="ja-JP" altLang="en-US" dirty="0" smtClean="0"/>
              <a:t>神門善久「重要なのは法律の不備ではなく、運用がしり抜けになっていること」と農地法の意法運用を指摘　</a:t>
            </a:r>
            <a:endParaRPr lang="en-US" altLang="ja-JP" dirty="0" smtClean="0"/>
          </a:p>
          <a:p>
            <a:r>
              <a:rPr lang="ja-JP" altLang="en-US" dirty="0" smtClean="0"/>
              <a:t>都市計画法も同様</a:t>
            </a:r>
            <a:endParaRPr lang="en-US" altLang="ja-JP" dirty="0" smtClean="0"/>
          </a:p>
          <a:p>
            <a:r>
              <a:rPr lang="ja-JP" altLang="en-US" dirty="0" smtClean="0"/>
              <a:t>住民と近い関係にある市町村には、厳正な法の運用に限界があった</a:t>
            </a:r>
            <a:endParaRPr lang="en-US" altLang="ja-JP" dirty="0" smtClean="0"/>
          </a:p>
          <a:p>
            <a:r>
              <a:rPr lang="ja-JP" altLang="en-US" dirty="0" smtClean="0"/>
              <a:t>交通違反のもみ消し、情実人事等が次第に許されなくなってきた世の中の傾向</a:t>
            </a:r>
            <a:endParaRPr lang="en-US" altLang="ja-JP" dirty="0" smtClean="0"/>
          </a:p>
          <a:p>
            <a:endParaRPr lang="ja-JP" alt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55000" lnSpcReduction="20000"/>
          </a:bodyPr>
          <a:lstStyle/>
          <a:p>
            <a:r>
              <a:rPr lang="ja-JP" altLang="ja-JP" dirty="0" smtClean="0">
                <a:hlinkClick r:id="rId3" tooltip="第171回国会"/>
              </a:rPr>
              <a:t>第171回国会</a:t>
            </a:r>
            <a:r>
              <a:rPr lang="ja-JP" altLang="ja-JP" dirty="0" smtClean="0"/>
              <a:t>（2009年）で「改正」法案について審議され、</a:t>
            </a:r>
            <a:r>
              <a:rPr lang="ja-JP" altLang="ja-JP" dirty="0" smtClean="0">
                <a:hlinkClick r:id="rId4" tooltip="2009年"/>
              </a:rPr>
              <a:t>2009年</a:t>
            </a:r>
            <a:r>
              <a:rPr lang="ja-JP" altLang="ja-JP" dirty="0" smtClean="0">
                <a:hlinkClick r:id="rId5" tooltip="6月17日"/>
              </a:rPr>
              <a:t>6月17日</a:t>
            </a:r>
            <a:r>
              <a:rPr lang="ja-JP" altLang="ja-JP" dirty="0" smtClean="0">
                <a:hlinkClick r:id="rId6" tooltip="参議院"/>
              </a:rPr>
              <a:t>参議院</a:t>
            </a:r>
            <a:r>
              <a:rPr lang="ja-JP" altLang="ja-JP" dirty="0" smtClean="0"/>
              <a:t>本会議で可決成立した。同改正法は、「農地耕作者主義」</a:t>
            </a:r>
            <a:r>
              <a:rPr lang="ja-JP" altLang="ja-JP" baseline="30000" dirty="0" smtClean="0">
                <a:hlinkClick r:id="rId7"/>
              </a:rPr>
              <a:t>[1]</a:t>
            </a:r>
            <a:r>
              <a:rPr lang="ja-JP" altLang="ja-JP" dirty="0" smtClean="0"/>
              <a:t>をやめ、食糧の自給率向上や環境保全などに重大な障害を持ち込むおそれを回避できる「効果的および効率的な農地の利用」を目指している。この改正は農地制度改正や改正農地法とも言われる。</a:t>
            </a:r>
          </a:p>
          <a:p>
            <a:r>
              <a:rPr lang="ja-JP" altLang="ja-JP" dirty="0" smtClean="0"/>
              <a:t>戦後はじめて、農地の利用権（賃借権）を原則自由にした。</a:t>
            </a:r>
            <a:r>
              <a:rPr lang="ja-JP" altLang="ja-JP" dirty="0" smtClean="0">
                <a:hlinkClick r:id="rId8" tooltip="農業生産法人"/>
              </a:rPr>
              <a:t>農業生産法人</a:t>
            </a:r>
            <a:r>
              <a:rPr lang="ja-JP" altLang="ja-JP" dirty="0" smtClean="0"/>
              <a:t>や個人でなくとも、改正によりその他の</a:t>
            </a:r>
            <a:r>
              <a:rPr lang="ja-JP" altLang="ja-JP" dirty="0" smtClean="0">
                <a:hlinkClick r:id="rId9" tooltip="会社"/>
              </a:rPr>
              <a:t>会社</a:t>
            </a:r>
            <a:r>
              <a:rPr lang="ja-JP" altLang="ja-JP" dirty="0" smtClean="0"/>
              <a:t>や</a:t>
            </a:r>
            <a:r>
              <a:rPr lang="ja-JP" altLang="ja-JP" dirty="0" smtClean="0">
                <a:hlinkClick r:id="rId10" tooltip="NPO"/>
              </a:rPr>
              <a:t>NPO</a:t>
            </a:r>
            <a:r>
              <a:rPr lang="ja-JP" altLang="ja-JP" dirty="0" smtClean="0"/>
              <a:t>の</a:t>
            </a:r>
            <a:r>
              <a:rPr lang="ja-JP" altLang="ja-JP" dirty="0" smtClean="0">
                <a:hlinkClick r:id="rId11" tooltip="法人"/>
              </a:rPr>
              <a:t>法人</a:t>
            </a:r>
            <a:r>
              <a:rPr lang="ja-JP" altLang="ja-JP" dirty="0" smtClean="0"/>
              <a:t>も「農地を適正に利用」との形をとると、そこに住んでいなくとも原則自由に農地を借りることができる。また、日本以外の外国資本を含めた農業生産法人が賃貸契約をすることができる。 主な改正点は、利用期間（賃借期間）を20年間から最長50年間へと変更、従来の農業従事者だけでなく農業生産法人やそれ以外の法人も借地を行う事ができる、ただし農業生産法人でない法人が借地する場合は、「農業に常時専従する者」を一人以上</a:t>
            </a:r>
            <a:r>
              <a:rPr lang="ja-JP" altLang="ja-JP" dirty="0" smtClean="0">
                <a:hlinkClick r:id="rId12" tooltip="役員 (会社)"/>
              </a:rPr>
              <a:t>役員</a:t>
            </a:r>
            <a:r>
              <a:rPr lang="ja-JP" altLang="ja-JP" dirty="0" smtClean="0"/>
              <a:t>とする。これは役員が農地の適正な利用を監視出来る効果があるとされる。違法な利用や転用は罰金最高300万円から1億円となった。この改正法施行により耕作放棄地や遊休農地</a:t>
            </a:r>
            <a:r>
              <a:rPr lang="ja-JP" altLang="ja-JP" baseline="30000" dirty="0" smtClean="0">
                <a:hlinkClick r:id="rId7"/>
              </a:rPr>
              <a:t>[2]</a:t>
            </a:r>
            <a:r>
              <a:rPr lang="ja-JP" altLang="ja-JP" dirty="0" smtClean="0"/>
              <a:t>の解消がされると言われる。また</a:t>
            </a:r>
            <a:r>
              <a:rPr lang="ja-JP" altLang="ja-JP" dirty="0" smtClean="0">
                <a:hlinkClick r:id="rId13" tooltip="農業委員会"/>
              </a:rPr>
              <a:t>農業委員会</a:t>
            </a:r>
            <a:r>
              <a:rPr lang="ja-JP" altLang="ja-JP" dirty="0" smtClean="0"/>
              <a:t>の許可を得る場合などもある</a:t>
            </a:r>
            <a:r>
              <a:rPr lang="ja-JP" altLang="ja-JP" baseline="30000" dirty="0" smtClean="0">
                <a:hlinkClick r:id="rId7"/>
              </a:rPr>
              <a:t>[3]</a:t>
            </a:r>
            <a:r>
              <a:rPr lang="ja-JP" altLang="ja-JP" dirty="0" smtClean="0"/>
              <a:t>。またこの改正で</a:t>
            </a:r>
            <a:r>
              <a:rPr lang="ja-JP" altLang="ja-JP" dirty="0" smtClean="0">
                <a:hlinkClick r:id="rId14" tooltip="標準小作料 (存在しないページ)"/>
              </a:rPr>
              <a:t>標準小作料</a:t>
            </a:r>
            <a:r>
              <a:rPr lang="ja-JP" altLang="ja-JP" dirty="0" smtClean="0"/>
              <a:t>が廃止された。</a:t>
            </a:r>
          </a:p>
          <a:p>
            <a:endParaRPr kumimoji="1" lang="ja-JP" alt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fontScale="70000" lnSpcReduction="20000"/>
          </a:bodyPr>
          <a:lstStyle/>
          <a:p>
            <a:r>
              <a:rPr lang="ja-JP" altLang="en-US" dirty="0" smtClean="0"/>
              <a:t>都市計画的（「役所の立場で」と言った方がいい）には非常に問題のある街である。木造住宅がほとんどであり、大地震や大火事などが発生したときにおける防災の上で好ましくない。今の法律では４ｍ以上の道路に面していないと家が建てられないようになっているため、この地区では住宅を建て替えるためには、セットバック（敷地を道路として提供し、建物のファサードをひっこめること）を行わないといけない（下の写真で道路が広くなっているところがセットバックを行ったところ。左の家は新築である）。そうなると、ただでさえ狭い敷地の京島、家を建て替えたくても建て替えることができず、一向に居住環境が向上しない。そこで、京島まちづくり公社によって木造住宅密集地域の整備事業により、よりよい居住環境を造るためのまちづくりが行われている。そのため、空き地がぽつりぽつりと存在している。</a:t>
            </a:r>
            <a:endParaRPr lang="en-US" altLang="ja-JP" dirty="0" smtClean="0"/>
          </a:p>
          <a:p>
            <a:r>
              <a:rPr lang="ja-JP" altLang="en-US" b="1" dirty="0" smtClean="0"/>
              <a:t>下町の風情ある街並みは、都市計画的には不合格であり、次第に姿を消していく。</a:t>
            </a:r>
            <a:endParaRPr kumimoji="1" lang="ja-JP" altLang="en-US" b="1"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b="1" dirty="0" smtClean="0"/>
              <a:t>建築基準法との関係</a:t>
            </a: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法体系上、都市計画法は、建築基準法と密接な関係を有し、都市における建築等を規制している。例えば、建</a:t>
            </a:r>
            <a:r>
              <a:rPr lang="ja-JP" altLang="ja-JP" dirty="0" err="1" smtClean="0"/>
              <a:t>ぺい</a:t>
            </a:r>
            <a:r>
              <a:rPr lang="ja-JP" altLang="ja-JP" dirty="0" smtClean="0"/>
              <a:t>率や</a:t>
            </a:r>
            <a:r>
              <a:rPr lang="en-US" altLang="ja-JP" dirty="0" err="1" smtClean="0"/>
              <a:t>容積率</a:t>
            </a:r>
            <a:r>
              <a:rPr lang="ja-JP" altLang="ja-JP" dirty="0" smtClean="0"/>
              <a:t>は都市計画で決められるが、さらに建築基準法により、前面道路幅員等に応じた制限も加わる。</a:t>
            </a:r>
          </a:p>
          <a:p>
            <a:endParaRPr kumimoji="1" lang="ja-JP" alt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新橋</a:t>
            </a:r>
            <a:endParaRPr kumimoji="1" lang="ja-JP" altLang="en-US" dirty="0"/>
          </a:p>
        </p:txBody>
      </p:sp>
      <p:pic>
        <p:nvPicPr>
          <p:cNvPr id="19458" name="Picture 2" descr="http://pds2.exblog.jp/pds/1/201010/19/21/e0059721_2141522.jpg">
            <a:hlinkClick r:id="rId3"/>
          </p:cNvPr>
          <p:cNvPicPr>
            <a:picLocks noChangeAspect="1" noChangeArrowheads="1"/>
          </p:cNvPicPr>
          <p:nvPr/>
        </p:nvPicPr>
        <p:blipFill>
          <a:blip r:embed="rId4" cstate="print"/>
          <a:srcRect/>
          <a:stretch>
            <a:fillRect/>
          </a:stretch>
        </p:blipFill>
        <p:spPr bwMode="auto">
          <a:xfrm>
            <a:off x="827534" y="1628800"/>
            <a:ext cx="3946758" cy="4176464"/>
          </a:xfrm>
          <a:prstGeom prst="rect">
            <a:avLst/>
          </a:prstGeom>
          <a:noFill/>
        </p:spPr>
      </p:pic>
      <p:pic>
        <p:nvPicPr>
          <p:cNvPr id="19460" name="Picture 4" descr="https://encrypted-tbn3.gstatic.com/images?q=tbn:ANd9GcQ-ws4XEpTynkoeNg-jYjCHZymCHfzDW9cFcFXfxffWZIq9mmY6">
            <a:hlinkClick r:id="rId5"/>
          </p:cNvPr>
          <p:cNvPicPr>
            <a:picLocks noChangeAspect="1" noChangeArrowheads="1"/>
          </p:cNvPicPr>
          <p:nvPr/>
        </p:nvPicPr>
        <p:blipFill>
          <a:blip r:embed="rId6" cstate="print"/>
          <a:srcRect/>
          <a:stretch>
            <a:fillRect/>
          </a:stretch>
        </p:blipFill>
        <p:spPr bwMode="auto">
          <a:xfrm>
            <a:off x="5148064" y="1523319"/>
            <a:ext cx="3433564" cy="449796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ニュー新橋ビル</a:t>
            </a:r>
            <a:endParaRPr kumimoji="1" lang="ja-JP" altLang="en-US" dirty="0"/>
          </a:p>
        </p:txBody>
      </p:sp>
      <p:pic>
        <p:nvPicPr>
          <p:cNvPr id="20483" name="Picture 3" descr="http://pds2.exblog.jp/pds/1/201101/08/21/e0059721_11172839.jpg">
            <a:hlinkClick r:id="rId3"/>
          </p:cNvPr>
          <p:cNvPicPr>
            <a:picLocks noChangeAspect="1" noChangeArrowheads="1"/>
          </p:cNvPicPr>
          <p:nvPr/>
        </p:nvPicPr>
        <p:blipFill>
          <a:blip r:embed="rId4" cstate="print"/>
          <a:srcRect/>
          <a:stretch>
            <a:fillRect/>
          </a:stretch>
        </p:blipFill>
        <p:spPr bwMode="auto">
          <a:xfrm>
            <a:off x="837803" y="1706090"/>
            <a:ext cx="6686525" cy="501815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4269</Words>
  <Application>Microsoft Office PowerPoint</Application>
  <PresentationFormat>画面に合わせる (4:3)</PresentationFormat>
  <Paragraphs>453</Paragraphs>
  <Slides>77</Slides>
  <Notes>77</Notes>
  <HiddenSlides>8</HiddenSlides>
  <MMClips>0</MMClips>
  <ScaleCrop>false</ScaleCrop>
  <HeadingPairs>
    <vt:vector size="4" baseType="variant">
      <vt:variant>
        <vt:lpstr>テーマ</vt:lpstr>
      </vt:variant>
      <vt:variant>
        <vt:i4>1</vt:i4>
      </vt:variant>
      <vt:variant>
        <vt:lpstr>スライド タイトル</vt:lpstr>
      </vt:variant>
      <vt:variant>
        <vt:i4>77</vt:i4>
      </vt:variant>
    </vt:vector>
  </HeadingPairs>
  <TitlesOfParts>
    <vt:vector size="78" baseType="lpstr">
      <vt:lpstr>Office テーマ</vt:lpstr>
      <vt:lpstr>都市環境情報論　第十回  法治国家の計画 （都市計画法と農地法）</vt:lpstr>
      <vt:lpstr>「闇」から「ヤミ」へ</vt:lpstr>
      <vt:lpstr>闇市の先行研究</vt:lpstr>
      <vt:lpstr>露天商</vt:lpstr>
      <vt:lpstr>吉祥寺　ハモニカ横町丁</vt:lpstr>
      <vt:lpstr>スライド 6</vt:lpstr>
      <vt:lpstr>スライド 7</vt:lpstr>
      <vt:lpstr>新橋</vt:lpstr>
      <vt:lpstr>ニュー新橋ビル</vt:lpstr>
      <vt:lpstr>金沢近江町市場</vt:lpstr>
      <vt:lpstr>ドーナツ化現象</vt:lpstr>
      <vt:lpstr>コンパクトシティ</vt:lpstr>
      <vt:lpstr>スライド 13</vt:lpstr>
      <vt:lpstr>都市デザイン、まちづくり</vt:lpstr>
      <vt:lpstr>都市計画法</vt:lpstr>
      <vt:lpstr>市街化区域と市街化調整区域</vt:lpstr>
      <vt:lpstr>都市計画区域</vt:lpstr>
      <vt:lpstr>スライド 18</vt:lpstr>
      <vt:lpstr>「線引き」</vt:lpstr>
      <vt:lpstr>用途地域</vt:lpstr>
      <vt:lpstr>　計画と計画法</vt:lpstr>
      <vt:lpstr>何故計画法が生まれるか</vt:lpstr>
      <vt:lpstr>閣議決定、閣議了解</vt:lpstr>
      <vt:lpstr>閣議案件には次のような区分がある。</vt:lpstr>
      <vt:lpstr>法定計画の氾濫</vt:lpstr>
      <vt:lpstr>国土計画</vt:lpstr>
      <vt:lpstr>国土政策のメッセージ</vt:lpstr>
      <vt:lpstr>「全国計画」制度の誕生</vt:lpstr>
      <vt:lpstr>国土計画の規範性</vt:lpstr>
      <vt:lpstr>計画の規範性</vt:lpstr>
      <vt:lpstr>国土総合開発法(昭和25年)</vt:lpstr>
      <vt:lpstr>「特定地域総合開発計画」</vt:lpstr>
      <vt:lpstr>国民所得倍増計画 （非法定計画）</vt:lpstr>
      <vt:lpstr>「国民所得倍増計画の構想」</vt:lpstr>
      <vt:lpstr>「全国総合開発計画」の比較 </vt:lpstr>
      <vt:lpstr>第1次全総</vt:lpstr>
      <vt:lpstr>スライド 37</vt:lpstr>
      <vt:lpstr>第2次～第4次全総</vt:lpstr>
      <vt:lpstr>第五次全総</vt:lpstr>
      <vt:lpstr>国土総合開発計画の法定計画としての問題点</vt:lpstr>
      <vt:lpstr>国土形成計画法</vt:lpstr>
      <vt:lpstr>国土利用計画法のと関係が さらに不明確になった</vt:lpstr>
      <vt:lpstr>法定計画事項</vt:lpstr>
      <vt:lpstr>スライド 44</vt:lpstr>
      <vt:lpstr>国土形成計画の基本理念</vt:lpstr>
      <vt:lpstr>基本性の欠如</vt:lpstr>
      <vt:lpstr>公共事業論</vt:lpstr>
      <vt:lpstr>地域開発促進計画法</vt:lpstr>
      <vt:lpstr>条件不利地域振興計画法 （ハンディキャップ法）　</vt:lpstr>
      <vt:lpstr>過疎</vt:lpstr>
      <vt:lpstr>スライド 51</vt:lpstr>
      <vt:lpstr>モデル地域振興計画</vt:lpstr>
      <vt:lpstr>国土利用計画法</vt:lpstr>
      <vt:lpstr>国土利用計画法の基本性　 参議院建設委員会 昭和49年05月16日</vt:lpstr>
      <vt:lpstr>スライド 55</vt:lpstr>
      <vt:lpstr>総合計画</vt:lpstr>
      <vt:lpstr>時のアセスメント</vt:lpstr>
      <vt:lpstr>費用対便益分析</vt:lpstr>
      <vt:lpstr>白書の過剰</vt:lpstr>
      <vt:lpstr>新全総と日本列島改造論</vt:lpstr>
      <vt:lpstr>都市政策大綱と新全総</vt:lpstr>
      <vt:lpstr>大規模レクリエーション基地構想</vt:lpstr>
      <vt:lpstr>日本列島改造論</vt:lpstr>
      <vt:lpstr>新幹線整備計画等</vt:lpstr>
      <vt:lpstr>完成度の高い国土利用計画法制度</vt:lpstr>
      <vt:lpstr>計画理念論「国土の均衡ある発展」</vt:lpstr>
      <vt:lpstr>持続的な発展</vt:lpstr>
      <vt:lpstr>第三次、第四次全総</vt:lpstr>
      <vt:lpstr>リゾート法と観光政策</vt:lpstr>
      <vt:lpstr>総合保養地域整備法</vt:lpstr>
      <vt:lpstr>コンテスト行政への批判</vt:lpstr>
      <vt:lpstr>土地基本法と土地税制</vt:lpstr>
      <vt:lpstr>開発利益</vt:lpstr>
      <vt:lpstr>農地法の違法運用</vt:lpstr>
      <vt:lpstr>スライド 75</vt:lpstr>
      <vt:lpstr>スライド 76</vt:lpstr>
      <vt:lpstr>建築基準法との関係</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第一一回 都市計画法と農地法 法治国家の在り方</dc:title>
  <dc:creator>teramae</dc:creator>
  <cp:lastModifiedBy>owner</cp:lastModifiedBy>
  <cp:revision>16</cp:revision>
  <dcterms:created xsi:type="dcterms:W3CDTF">2014-02-08T00:27:03Z</dcterms:created>
  <dcterms:modified xsi:type="dcterms:W3CDTF">2015-02-26T07:19:48Z</dcterms:modified>
</cp:coreProperties>
</file>